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4" r:id="rId11"/>
    <p:sldId id="265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5" r:id="rId22"/>
    <p:sldId id="294" r:id="rId23"/>
    <p:sldId id="277" r:id="rId24"/>
    <p:sldId id="278" r:id="rId25"/>
    <p:sldId id="280" r:id="rId26"/>
    <p:sldId id="279" r:id="rId27"/>
    <p:sldId id="281" r:id="rId28"/>
    <p:sldId id="282" r:id="rId29"/>
    <p:sldId id="283" r:id="rId30"/>
    <p:sldId id="284" r:id="rId31"/>
    <p:sldId id="285" r:id="rId32"/>
    <p:sldId id="289" r:id="rId33"/>
    <p:sldId id="286" r:id="rId34"/>
    <p:sldId id="288" r:id="rId35"/>
    <p:sldId id="287" r:id="rId36"/>
    <p:sldId id="290" r:id="rId37"/>
    <p:sldId id="292" r:id="rId38"/>
    <p:sldId id="293" r:id="rId39"/>
    <p:sldId id="291" r:id="rId40"/>
    <p:sldId id="295" r:id="rId41"/>
    <p:sldId id="296" r:id="rId4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46" d="100"/>
          <a:sy n="46" d="100"/>
        </p:scale>
        <p:origin x="159" y="2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pPr/>
              <a:t>11/30/2016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11/30/2016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11/30/2016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11/30/2016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11/30/2016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11/30/2016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11/30/2016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11/30/2016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11/30/2016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11/30/2016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11/30/2016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11/30/2016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11/30/2016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phet.colorado.edu/en/simulation/balancing-chemical-equations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entschools.net/ccarman/cp-chemistry/practice-quizzes/quiz-2-1/" TargetMode="External"/><Relationship Id="rId2" Type="http://schemas.openxmlformats.org/officeDocument/2006/relationships/hyperlink" Target="http://www.sciencegeek.net/APchemistry/APtaters/ReactionIdentification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ciencegeek.net/APchemistry/APtaters/ReactionProducts.htm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Chemical reactions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7574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790152"/>
          </a:xfrm>
        </p:spPr>
        <p:txBody>
          <a:bodyPr/>
          <a:lstStyle/>
          <a:p>
            <a:r>
              <a:rPr lang="en-US" dirty="0"/>
              <a:t>Chemical reactions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408670"/>
            <a:ext cx="9905999" cy="4382531"/>
          </a:xfrm>
        </p:spPr>
        <p:txBody>
          <a:bodyPr>
            <a:normAutofit fontScale="92500" lnSpcReduction="20000"/>
          </a:bodyPr>
          <a:lstStyle/>
          <a:p>
            <a:r>
              <a:rPr lang="en-US" sz="4000" dirty="0"/>
              <a:t>When describing a chemical change, we use what is called a chemical equation.</a:t>
            </a:r>
          </a:p>
          <a:p>
            <a:r>
              <a:rPr lang="en-US" sz="4000" dirty="0"/>
              <a:t>A chemical equation shows the chemical formulas of each of the reactants and products in a reaction</a:t>
            </a:r>
          </a:p>
          <a:p>
            <a:r>
              <a:rPr lang="en-US" sz="4000" dirty="0"/>
              <a:t>It also shows how many molecules of reactants and products there need to be to react completely.</a:t>
            </a:r>
          </a:p>
        </p:txBody>
      </p:sp>
    </p:spTree>
    <p:extLst>
      <p:ext uri="{BB962C8B-B14F-4D97-AF65-F5344CB8AC3E}">
        <p14:creationId xmlns:p14="http://schemas.microsoft.com/office/powerpoint/2010/main" val="14594716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790152"/>
          </a:xfrm>
        </p:spPr>
        <p:txBody>
          <a:bodyPr/>
          <a:lstStyle/>
          <a:p>
            <a:r>
              <a:rPr lang="en-US" dirty="0"/>
              <a:t>Chemical reactions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408670"/>
            <a:ext cx="9905999" cy="4382531"/>
          </a:xfrm>
        </p:spPr>
        <p:txBody>
          <a:bodyPr>
            <a:normAutofit lnSpcReduction="10000"/>
          </a:bodyPr>
          <a:lstStyle/>
          <a:p>
            <a:r>
              <a:rPr lang="en-US" sz="4000" dirty="0"/>
              <a:t>A</a:t>
            </a:r>
            <a:r>
              <a:rPr lang="en-US" sz="4000" baseline="-25000" dirty="0"/>
              <a:t>2(s)</a:t>
            </a:r>
            <a:r>
              <a:rPr lang="en-US" sz="4000" dirty="0"/>
              <a:t> + B</a:t>
            </a:r>
            <a:r>
              <a:rPr lang="en-US" sz="4000" baseline="-25000" dirty="0"/>
              <a:t>2(g)</a:t>
            </a:r>
            <a:r>
              <a:rPr lang="en-US" sz="4000" dirty="0"/>
              <a:t> </a:t>
            </a:r>
            <a:r>
              <a:rPr lang="en-US" sz="4000" dirty="0">
                <a:sym typeface="Wingdings" panose="05000000000000000000" pitchFamily="2" charset="2"/>
              </a:rPr>
              <a:t> 2AB</a:t>
            </a:r>
            <a:r>
              <a:rPr lang="en-US" sz="4000" baseline="-25000" dirty="0">
                <a:sym typeface="Wingdings" panose="05000000000000000000" pitchFamily="2" charset="2"/>
              </a:rPr>
              <a:t>(s)</a:t>
            </a:r>
          </a:p>
          <a:p>
            <a:endParaRPr lang="en-US" sz="4000" baseline="-25000" dirty="0">
              <a:sym typeface="Wingdings" panose="05000000000000000000" pitchFamily="2" charset="2"/>
            </a:endParaRPr>
          </a:p>
          <a:p>
            <a:r>
              <a:rPr lang="en-US" sz="3200" dirty="0">
                <a:sym typeface="Wingdings" panose="05000000000000000000" pitchFamily="2" charset="2"/>
              </a:rPr>
              <a:t>This chemical equation shows</a:t>
            </a:r>
          </a:p>
          <a:p>
            <a:pPr lvl="1"/>
            <a:r>
              <a:rPr lang="en-US" sz="2800" dirty="0">
                <a:sym typeface="Wingdings" panose="05000000000000000000" pitchFamily="2" charset="2"/>
              </a:rPr>
              <a:t>The </a:t>
            </a:r>
            <a:r>
              <a:rPr lang="en-US" sz="2800" b="1" u="sng" dirty="0">
                <a:sym typeface="Wingdings" panose="05000000000000000000" pitchFamily="2" charset="2"/>
              </a:rPr>
              <a:t>reactants</a:t>
            </a:r>
            <a:r>
              <a:rPr lang="en-US" sz="2800" dirty="0">
                <a:sym typeface="Wingdings" panose="05000000000000000000" pitchFamily="2" charset="2"/>
              </a:rPr>
              <a:t> on the </a:t>
            </a:r>
            <a:r>
              <a:rPr lang="en-US" sz="2800" b="1" dirty="0">
                <a:sym typeface="Wingdings" panose="05000000000000000000" pitchFamily="2" charset="2"/>
              </a:rPr>
              <a:t>LEFT</a:t>
            </a:r>
            <a:r>
              <a:rPr lang="en-US" sz="2800" dirty="0">
                <a:sym typeface="Wingdings" panose="05000000000000000000" pitchFamily="2" charset="2"/>
              </a:rPr>
              <a:t> side of the equation</a:t>
            </a:r>
          </a:p>
          <a:p>
            <a:pPr lvl="1"/>
            <a:r>
              <a:rPr lang="en-US" sz="2800" dirty="0">
                <a:sym typeface="Wingdings" panose="05000000000000000000" pitchFamily="2" charset="2"/>
              </a:rPr>
              <a:t>The </a:t>
            </a:r>
            <a:r>
              <a:rPr lang="en-US" sz="2800" b="1" u="sng" dirty="0">
                <a:sym typeface="Wingdings" panose="05000000000000000000" pitchFamily="2" charset="2"/>
              </a:rPr>
              <a:t>products</a:t>
            </a:r>
            <a:r>
              <a:rPr lang="en-US" sz="2800" dirty="0">
                <a:sym typeface="Wingdings" panose="05000000000000000000" pitchFamily="2" charset="2"/>
              </a:rPr>
              <a:t> on the </a:t>
            </a:r>
            <a:r>
              <a:rPr lang="en-US" sz="2800" b="1" dirty="0">
                <a:sym typeface="Wingdings" panose="05000000000000000000" pitchFamily="2" charset="2"/>
              </a:rPr>
              <a:t>RIGHT</a:t>
            </a:r>
            <a:r>
              <a:rPr lang="en-US" sz="2800" dirty="0">
                <a:sym typeface="Wingdings" panose="05000000000000000000" pitchFamily="2" charset="2"/>
              </a:rPr>
              <a:t> side of the equation</a:t>
            </a:r>
          </a:p>
          <a:p>
            <a:pPr lvl="1"/>
            <a:r>
              <a:rPr lang="en-US" sz="2800" dirty="0">
                <a:sym typeface="Wingdings" panose="05000000000000000000" pitchFamily="2" charset="2"/>
              </a:rPr>
              <a:t>The # of each product/reactant in the form of a </a:t>
            </a:r>
            <a:r>
              <a:rPr lang="en-US" sz="2800" b="1" u="sng" dirty="0">
                <a:sym typeface="Wingdings" panose="05000000000000000000" pitchFamily="2" charset="2"/>
              </a:rPr>
              <a:t>coefficient</a:t>
            </a:r>
          </a:p>
          <a:p>
            <a:pPr lvl="1"/>
            <a:r>
              <a:rPr lang="en-US" sz="2800" dirty="0">
                <a:sym typeface="Wingdings" panose="05000000000000000000" pitchFamily="2" charset="2"/>
              </a:rPr>
              <a:t>The state of matter of the products/reactants (s), (l), (g), (</a:t>
            </a:r>
            <a:r>
              <a:rPr lang="en-US" sz="2800" dirty="0" err="1">
                <a:sym typeface="Wingdings" panose="05000000000000000000" pitchFamily="2" charset="2"/>
              </a:rPr>
              <a:t>aq</a:t>
            </a:r>
            <a:r>
              <a:rPr lang="en-US" sz="2800" dirty="0">
                <a:sym typeface="Wingdings" panose="05000000000000000000" pitchFamily="2" charset="2"/>
              </a:rPr>
              <a:t>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452376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888549"/>
          </a:xfrm>
        </p:spPr>
        <p:txBody>
          <a:bodyPr/>
          <a:lstStyle/>
          <a:p>
            <a:r>
              <a:rPr lang="en-US" dirty="0"/>
              <a:t>Practice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Visit </a:t>
            </a:r>
            <a:r>
              <a:rPr lang="en-US" dirty="0">
                <a:hlinkClick r:id="rId2"/>
              </a:rPr>
              <a:t>https://phet.colorado.edu/en/simulation/balancing-chemical-equations</a:t>
            </a:r>
            <a:endParaRPr lang="en-US" dirty="0"/>
          </a:p>
          <a:p>
            <a:r>
              <a:rPr lang="en-US" dirty="0"/>
              <a:t>First, try practicing balancing equations with the 3 equations in </a:t>
            </a:r>
            <a:r>
              <a:rPr lang="en-US"/>
              <a:t>the introduction,</a:t>
            </a:r>
            <a:endParaRPr lang="en-US" dirty="0"/>
          </a:p>
          <a:p>
            <a:r>
              <a:rPr lang="en-US" dirty="0"/>
              <a:t>Then, try going through the different games.</a:t>
            </a:r>
          </a:p>
        </p:txBody>
      </p:sp>
    </p:spTree>
    <p:extLst>
      <p:ext uri="{BB962C8B-B14F-4D97-AF65-F5344CB8AC3E}">
        <p14:creationId xmlns:p14="http://schemas.microsoft.com/office/powerpoint/2010/main" val="16309368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Closure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Balance the following chemical equation:</a:t>
            </a:r>
          </a:p>
          <a:p>
            <a:pPr lvl="1"/>
            <a:r>
              <a:rPr lang="en-US" sz="6000" dirty="0"/>
              <a:t>__H</a:t>
            </a:r>
            <a:r>
              <a:rPr lang="en-US" sz="6000" baseline="-25000" dirty="0"/>
              <a:t>2</a:t>
            </a:r>
            <a:r>
              <a:rPr lang="en-US" sz="6000" dirty="0"/>
              <a:t>O</a:t>
            </a:r>
            <a:r>
              <a:rPr lang="en-US" sz="6000" baseline="-25000" dirty="0"/>
              <a:t>2</a:t>
            </a:r>
            <a:r>
              <a:rPr lang="en-US" sz="6000" dirty="0"/>
              <a:t> </a:t>
            </a:r>
            <a:r>
              <a:rPr lang="en-US" sz="6000" dirty="0">
                <a:sym typeface="Wingdings" pitchFamily="2" charset="2"/>
              </a:rPr>
              <a:t> __H</a:t>
            </a:r>
            <a:r>
              <a:rPr lang="en-US" sz="6000" baseline="-25000" dirty="0">
                <a:sym typeface="Wingdings" pitchFamily="2" charset="2"/>
              </a:rPr>
              <a:t>2</a:t>
            </a:r>
            <a:r>
              <a:rPr lang="en-US" sz="6000" dirty="0">
                <a:sym typeface="Wingdings" pitchFamily="2" charset="2"/>
              </a:rPr>
              <a:t>O + __O</a:t>
            </a:r>
            <a:r>
              <a:rPr lang="en-US" sz="6000" baseline="-25000" dirty="0">
                <a:sym typeface="Wingdings" pitchFamily="2" charset="2"/>
              </a:rPr>
              <a:t>2</a:t>
            </a:r>
            <a:endParaRPr lang="en-US" sz="6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049296"/>
          </a:xfrm>
        </p:spPr>
        <p:txBody>
          <a:bodyPr/>
          <a:lstStyle/>
          <a:p>
            <a:r>
              <a:rPr lang="en-US" dirty="0"/>
              <a:t>BELLWORK 11-28-16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506828"/>
            <a:ext cx="9905999" cy="4284373"/>
          </a:xfrm>
        </p:spPr>
        <p:txBody>
          <a:bodyPr>
            <a:normAutofit/>
          </a:bodyPr>
          <a:lstStyle/>
          <a:p>
            <a:r>
              <a:rPr lang="en-US" sz="4000" dirty="0"/>
              <a:t>Balance the following chemical equations:</a:t>
            </a:r>
          </a:p>
          <a:p>
            <a:pPr lvl="1"/>
            <a:r>
              <a:rPr lang="en-US" sz="3600" dirty="0"/>
              <a:t>__ </a:t>
            </a:r>
            <a:r>
              <a:rPr lang="en-US" sz="3600" dirty="0" err="1"/>
              <a:t>NaCl</a:t>
            </a:r>
            <a:r>
              <a:rPr lang="en-US" sz="3600" dirty="0"/>
              <a:t> + __ Cu(NO</a:t>
            </a:r>
            <a:r>
              <a:rPr lang="en-US" sz="3600" baseline="-25000" dirty="0"/>
              <a:t>3</a:t>
            </a:r>
            <a:r>
              <a:rPr lang="en-US" sz="3600" dirty="0"/>
              <a:t>)</a:t>
            </a:r>
            <a:r>
              <a:rPr lang="en-US" sz="3600" baseline="-25000" dirty="0"/>
              <a:t>2</a:t>
            </a:r>
            <a:r>
              <a:rPr lang="en-US" sz="3600" dirty="0"/>
              <a:t> </a:t>
            </a:r>
            <a:r>
              <a:rPr lang="en-US" sz="3600" dirty="0">
                <a:sym typeface="Wingdings" panose="05000000000000000000" pitchFamily="2" charset="2"/>
              </a:rPr>
              <a:t> __ NaNO</a:t>
            </a:r>
            <a:r>
              <a:rPr lang="en-US" sz="3600" baseline="-25000" dirty="0">
                <a:sym typeface="Wingdings" panose="05000000000000000000" pitchFamily="2" charset="2"/>
              </a:rPr>
              <a:t>3</a:t>
            </a:r>
            <a:r>
              <a:rPr lang="en-US" sz="3600" dirty="0">
                <a:sym typeface="Wingdings" panose="05000000000000000000" pitchFamily="2" charset="2"/>
              </a:rPr>
              <a:t> + __CuCl</a:t>
            </a:r>
            <a:r>
              <a:rPr lang="en-US" sz="3600" baseline="-25000" dirty="0">
                <a:sym typeface="Wingdings" panose="05000000000000000000" pitchFamily="2" charset="2"/>
              </a:rPr>
              <a:t>2</a:t>
            </a:r>
          </a:p>
          <a:p>
            <a:pPr lvl="1"/>
            <a:r>
              <a:rPr lang="en-US" sz="3600" dirty="0">
                <a:sym typeface="Wingdings" panose="05000000000000000000" pitchFamily="2" charset="2"/>
              </a:rPr>
              <a:t>__ CH</a:t>
            </a:r>
            <a:r>
              <a:rPr lang="en-US" sz="3600" baseline="-25000" dirty="0">
                <a:sym typeface="Wingdings" panose="05000000000000000000" pitchFamily="2" charset="2"/>
              </a:rPr>
              <a:t>4</a:t>
            </a:r>
            <a:r>
              <a:rPr lang="en-US" sz="3600" dirty="0">
                <a:sym typeface="Wingdings" panose="05000000000000000000" pitchFamily="2" charset="2"/>
              </a:rPr>
              <a:t> + __ O</a:t>
            </a:r>
            <a:r>
              <a:rPr lang="en-US" sz="3600" baseline="-25000" dirty="0">
                <a:sym typeface="Wingdings" panose="05000000000000000000" pitchFamily="2" charset="2"/>
              </a:rPr>
              <a:t>2</a:t>
            </a:r>
            <a:r>
              <a:rPr lang="en-US" sz="3600" dirty="0">
                <a:sym typeface="Wingdings" panose="05000000000000000000" pitchFamily="2" charset="2"/>
              </a:rPr>
              <a:t>  __ CO</a:t>
            </a:r>
            <a:r>
              <a:rPr lang="en-US" sz="3600" baseline="-25000" dirty="0">
                <a:sym typeface="Wingdings" panose="05000000000000000000" pitchFamily="2" charset="2"/>
              </a:rPr>
              <a:t>2</a:t>
            </a:r>
            <a:r>
              <a:rPr lang="en-US" sz="3600" dirty="0">
                <a:sym typeface="Wingdings" panose="05000000000000000000" pitchFamily="2" charset="2"/>
              </a:rPr>
              <a:t> + __ H</a:t>
            </a:r>
            <a:r>
              <a:rPr lang="en-US" sz="3600" baseline="-25000" dirty="0">
                <a:sym typeface="Wingdings" panose="05000000000000000000" pitchFamily="2" charset="2"/>
              </a:rPr>
              <a:t>2</a:t>
            </a:r>
            <a:r>
              <a:rPr lang="en-US" sz="3600" dirty="0">
                <a:sym typeface="Wingdings" panose="05000000000000000000" pitchFamily="2" charset="2"/>
              </a:rPr>
              <a:t>O</a:t>
            </a:r>
          </a:p>
          <a:p>
            <a:pPr lvl="1"/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3734575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901189"/>
          </a:xfrm>
        </p:spPr>
        <p:txBody>
          <a:bodyPr/>
          <a:lstStyle/>
          <a:p>
            <a:r>
              <a:rPr lang="en-US" dirty="0"/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474631"/>
            <a:ext cx="9905999" cy="4316570"/>
          </a:xfrm>
        </p:spPr>
        <p:txBody>
          <a:bodyPr>
            <a:normAutofit/>
          </a:bodyPr>
          <a:lstStyle/>
          <a:p>
            <a:r>
              <a:rPr lang="en-US" sz="3600" dirty="0"/>
              <a:t>Use the table method to balance chemical equations</a:t>
            </a:r>
          </a:p>
          <a:p>
            <a:endParaRPr lang="en-US" sz="3600" dirty="0"/>
          </a:p>
          <a:p>
            <a:r>
              <a:rPr lang="en-US" sz="3600" dirty="0"/>
              <a:t>List the 5 types of chemical reactions</a:t>
            </a:r>
          </a:p>
        </p:txBody>
      </p:sp>
    </p:spTree>
    <p:extLst>
      <p:ext uri="{BB962C8B-B14F-4D97-AF65-F5344CB8AC3E}">
        <p14:creationId xmlns:p14="http://schemas.microsoft.com/office/powerpoint/2010/main" val="6104147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901189"/>
          </a:xfrm>
        </p:spPr>
        <p:txBody>
          <a:bodyPr/>
          <a:lstStyle/>
          <a:p>
            <a:r>
              <a:rPr lang="en-US" dirty="0"/>
              <a:t>Balancing chemical equations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474631"/>
            <a:ext cx="9905999" cy="4316570"/>
          </a:xfrm>
        </p:spPr>
        <p:txBody>
          <a:bodyPr>
            <a:normAutofit/>
          </a:bodyPr>
          <a:lstStyle/>
          <a:p>
            <a:r>
              <a:rPr lang="en-US" sz="3600" dirty="0"/>
              <a:t>When balancing chemical equations, we are making sure our reaction follows the Law of Conservation of Matter</a:t>
            </a:r>
          </a:p>
          <a:p>
            <a:r>
              <a:rPr lang="en-US" sz="3600" dirty="0"/>
              <a:t>This means that there will be an equal # of each atom on both sides of the equation.</a:t>
            </a:r>
          </a:p>
        </p:txBody>
      </p:sp>
    </p:spTree>
    <p:extLst>
      <p:ext uri="{BB962C8B-B14F-4D97-AF65-F5344CB8AC3E}">
        <p14:creationId xmlns:p14="http://schemas.microsoft.com/office/powerpoint/2010/main" val="21833101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901189"/>
          </a:xfrm>
        </p:spPr>
        <p:txBody>
          <a:bodyPr/>
          <a:lstStyle/>
          <a:p>
            <a:r>
              <a:rPr lang="en-US" dirty="0"/>
              <a:t>Balancing chemical equations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474631"/>
            <a:ext cx="9905999" cy="4316570"/>
          </a:xfrm>
        </p:spPr>
        <p:txBody>
          <a:bodyPr>
            <a:normAutofit fontScale="92500"/>
          </a:bodyPr>
          <a:lstStyle/>
          <a:p>
            <a:r>
              <a:rPr lang="en-US" sz="3600" dirty="0"/>
              <a:t>An easy way to keep track of how many atoms we have on each side is to use a table</a:t>
            </a:r>
          </a:p>
          <a:p>
            <a:r>
              <a:rPr lang="en-US" sz="3600" dirty="0"/>
              <a:t>This table will account for all the types of atoms, and the # of those atoms on each side of the reaction.</a:t>
            </a:r>
          </a:p>
          <a:p>
            <a:r>
              <a:rPr lang="en-US" sz="3600" dirty="0"/>
              <a:t>We will first assume we have 1 molecule for each product and reactant.</a:t>
            </a:r>
          </a:p>
        </p:txBody>
      </p:sp>
    </p:spTree>
    <p:extLst>
      <p:ext uri="{BB962C8B-B14F-4D97-AF65-F5344CB8AC3E}">
        <p14:creationId xmlns:p14="http://schemas.microsoft.com/office/powerpoint/2010/main" val="11901771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740203"/>
          </a:xfrm>
        </p:spPr>
        <p:txBody>
          <a:bodyPr/>
          <a:lstStyle/>
          <a:p>
            <a:r>
              <a:rPr lang="en-US" dirty="0"/>
              <a:t>Balancing chemical equations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448873"/>
            <a:ext cx="9905999" cy="4342328"/>
          </a:xfrm>
        </p:spPr>
        <p:txBody>
          <a:bodyPr>
            <a:normAutofit/>
          </a:bodyPr>
          <a:lstStyle/>
          <a:p>
            <a:r>
              <a:rPr lang="en-US" sz="4000" dirty="0">
                <a:sym typeface="Wingdings" panose="05000000000000000000" pitchFamily="2" charset="2"/>
              </a:rPr>
              <a:t>__ CH</a:t>
            </a:r>
            <a:r>
              <a:rPr lang="en-US" sz="4000" baseline="-25000" dirty="0">
                <a:sym typeface="Wingdings" panose="05000000000000000000" pitchFamily="2" charset="2"/>
              </a:rPr>
              <a:t>4</a:t>
            </a:r>
            <a:r>
              <a:rPr lang="en-US" sz="4000" dirty="0">
                <a:sym typeface="Wingdings" panose="05000000000000000000" pitchFamily="2" charset="2"/>
              </a:rPr>
              <a:t> + __ O</a:t>
            </a:r>
            <a:r>
              <a:rPr lang="en-US" sz="4000" baseline="-25000" dirty="0">
                <a:sym typeface="Wingdings" panose="05000000000000000000" pitchFamily="2" charset="2"/>
              </a:rPr>
              <a:t>2</a:t>
            </a:r>
            <a:r>
              <a:rPr lang="en-US" sz="4000" dirty="0">
                <a:sym typeface="Wingdings" panose="05000000000000000000" pitchFamily="2" charset="2"/>
              </a:rPr>
              <a:t>  __ CO</a:t>
            </a:r>
            <a:r>
              <a:rPr lang="en-US" sz="4000" baseline="-25000" dirty="0">
                <a:sym typeface="Wingdings" panose="05000000000000000000" pitchFamily="2" charset="2"/>
              </a:rPr>
              <a:t>2</a:t>
            </a:r>
            <a:r>
              <a:rPr lang="en-US" sz="4000" dirty="0">
                <a:sym typeface="Wingdings" panose="05000000000000000000" pitchFamily="2" charset="2"/>
              </a:rPr>
              <a:t> + __ H</a:t>
            </a:r>
            <a:r>
              <a:rPr lang="en-US" sz="4000" baseline="-25000" dirty="0">
                <a:sym typeface="Wingdings" panose="05000000000000000000" pitchFamily="2" charset="2"/>
              </a:rPr>
              <a:t>2</a:t>
            </a:r>
            <a:r>
              <a:rPr lang="en-US" sz="4000" dirty="0">
                <a:sym typeface="Wingdings" panose="05000000000000000000" pitchFamily="2" charset="2"/>
              </a:rPr>
              <a:t>O</a:t>
            </a:r>
          </a:p>
          <a:p>
            <a:endParaRPr lang="en-US" sz="4000" dirty="0"/>
          </a:p>
          <a:p>
            <a:endParaRPr lang="en-US" sz="4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2013122"/>
              </p:ext>
            </p:extLst>
          </p:nvPr>
        </p:nvGraphicFramePr>
        <p:xfrm>
          <a:off x="1690710" y="3239038"/>
          <a:ext cx="8128000" cy="20962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658629304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15056289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4317641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405609042"/>
                    </a:ext>
                  </a:extLst>
                </a:gridCol>
              </a:tblGrid>
              <a:tr h="698734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/>
                        <a:t>C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1518571"/>
                  </a:ext>
                </a:extLst>
              </a:tr>
              <a:tr h="698734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/>
                        <a:t>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/>
                        <a:t>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3325240"/>
                  </a:ext>
                </a:extLst>
              </a:tr>
              <a:tr h="698734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/>
                        <a:t>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/>
                        <a:t>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73375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93834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733764"/>
          </a:xfrm>
        </p:spPr>
        <p:txBody>
          <a:bodyPr/>
          <a:lstStyle/>
          <a:p>
            <a:r>
              <a:rPr lang="en-US" dirty="0"/>
              <a:t>Balancing chemical equations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352282"/>
            <a:ext cx="9905999" cy="4438919"/>
          </a:xfrm>
        </p:spPr>
        <p:txBody>
          <a:bodyPr>
            <a:normAutofit/>
          </a:bodyPr>
          <a:lstStyle/>
          <a:p>
            <a:r>
              <a:rPr lang="en-US" sz="4000" dirty="0"/>
              <a:t>As we add coefficients, we account for the changes in our table.</a:t>
            </a:r>
          </a:p>
          <a:p>
            <a:r>
              <a:rPr lang="en-US" sz="4000" dirty="0"/>
              <a:t>Then we coefficients where necessary until we have a balanced equation</a:t>
            </a:r>
          </a:p>
        </p:txBody>
      </p:sp>
    </p:spTree>
    <p:extLst>
      <p:ext uri="{BB962C8B-B14F-4D97-AF65-F5344CB8AC3E}">
        <p14:creationId xmlns:p14="http://schemas.microsoft.com/office/powerpoint/2010/main" val="851106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685349"/>
          </a:xfrm>
        </p:spPr>
        <p:txBody>
          <a:bodyPr/>
          <a:lstStyle/>
          <a:p>
            <a:r>
              <a:rPr lang="en-US" dirty="0"/>
              <a:t>Bell work 11-21-16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303867"/>
            <a:ext cx="9905999" cy="4487334"/>
          </a:xfrm>
        </p:spPr>
        <p:txBody>
          <a:bodyPr>
            <a:normAutofit/>
          </a:bodyPr>
          <a:lstStyle/>
          <a:p>
            <a:r>
              <a:rPr lang="en-US" sz="4000" dirty="0"/>
              <a:t>Explain </a:t>
            </a:r>
            <a:r>
              <a:rPr lang="en-US" sz="4000" b="1" i="1" u="sng" dirty="0"/>
              <a:t>WHY</a:t>
            </a:r>
            <a:r>
              <a:rPr lang="en-US" sz="4000" dirty="0"/>
              <a:t> H</a:t>
            </a:r>
            <a:r>
              <a:rPr lang="en-US" sz="4000" baseline="-25000" dirty="0"/>
              <a:t>2</a:t>
            </a:r>
            <a:r>
              <a:rPr lang="en-US" sz="4000" dirty="0"/>
              <a:t>O molecules can separate </a:t>
            </a:r>
            <a:r>
              <a:rPr lang="en-US" sz="4000" dirty="0" err="1"/>
              <a:t>NaCl</a:t>
            </a:r>
            <a:r>
              <a:rPr lang="en-US" sz="4000" dirty="0"/>
              <a:t> into Na</a:t>
            </a:r>
            <a:r>
              <a:rPr lang="en-US" sz="4000" baseline="30000" dirty="0"/>
              <a:t>+</a:t>
            </a:r>
            <a:r>
              <a:rPr lang="en-US" sz="4000" dirty="0"/>
              <a:t> ions and Cl</a:t>
            </a:r>
            <a:r>
              <a:rPr lang="en-US" sz="4000" baseline="30000" dirty="0"/>
              <a:t>-</a:t>
            </a:r>
            <a:r>
              <a:rPr lang="en-US" sz="4000" dirty="0"/>
              <a:t> ions. Use your knowledge of intermolecular forces and polarity.</a:t>
            </a:r>
          </a:p>
        </p:txBody>
      </p:sp>
    </p:spTree>
    <p:extLst>
      <p:ext uri="{BB962C8B-B14F-4D97-AF65-F5344CB8AC3E}">
        <p14:creationId xmlns:p14="http://schemas.microsoft.com/office/powerpoint/2010/main" val="33503907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894750"/>
          </a:xfrm>
        </p:spPr>
        <p:txBody>
          <a:bodyPr/>
          <a:lstStyle/>
          <a:p>
            <a:r>
              <a:rPr lang="en-US" dirty="0"/>
              <a:t>Balancing chemical reactions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429555"/>
            <a:ext cx="9905999" cy="4361646"/>
          </a:xfrm>
        </p:spPr>
        <p:txBody>
          <a:bodyPr>
            <a:normAutofit/>
          </a:bodyPr>
          <a:lstStyle/>
          <a:p>
            <a:r>
              <a:rPr lang="en-US" sz="4000" dirty="0"/>
              <a:t>For those having trouble with subscripts vs. coefficients: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1961" y="2091274"/>
            <a:ext cx="5505450" cy="4581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6467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991341"/>
          </a:xfrm>
        </p:spPr>
        <p:txBody>
          <a:bodyPr/>
          <a:lstStyle/>
          <a:p>
            <a:r>
              <a:rPr lang="en-US" dirty="0"/>
              <a:t>Types of chemical reactions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481069"/>
            <a:ext cx="9905999" cy="5138672"/>
          </a:xfrm>
        </p:spPr>
        <p:txBody>
          <a:bodyPr>
            <a:normAutofit fontScale="92500" lnSpcReduction="20000"/>
          </a:bodyPr>
          <a:lstStyle/>
          <a:p>
            <a:r>
              <a:rPr lang="en-US" sz="3500" dirty="0"/>
              <a:t>In our discussion of chemical reactions, we will see 5 distinct types of reactions.</a:t>
            </a:r>
          </a:p>
          <a:p>
            <a:pPr lvl="1"/>
            <a:r>
              <a:rPr lang="en-US" sz="3500" dirty="0"/>
              <a:t>Synthesis</a:t>
            </a:r>
          </a:p>
          <a:p>
            <a:pPr lvl="1"/>
            <a:r>
              <a:rPr lang="en-US" sz="3500" dirty="0"/>
              <a:t>Decomposition</a:t>
            </a:r>
          </a:p>
          <a:p>
            <a:pPr lvl="1"/>
            <a:r>
              <a:rPr lang="en-US" sz="3500" dirty="0"/>
              <a:t>Single Replacement</a:t>
            </a:r>
          </a:p>
          <a:p>
            <a:pPr lvl="1"/>
            <a:r>
              <a:rPr lang="en-US" sz="3500" dirty="0"/>
              <a:t>Double Replacement</a:t>
            </a:r>
          </a:p>
          <a:p>
            <a:pPr lvl="1"/>
            <a:r>
              <a:rPr lang="en-US" sz="3500" dirty="0"/>
              <a:t>Combustion</a:t>
            </a:r>
          </a:p>
          <a:p>
            <a:r>
              <a:rPr lang="en-US" sz="3500" dirty="0"/>
              <a:t>Our goal is to be able to predict the products or reactants of the reaction based on the type.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0259204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2299" y="248404"/>
            <a:ext cx="9905998" cy="938139"/>
          </a:xfrm>
        </p:spPr>
        <p:txBody>
          <a:bodyPr/>
          <a:lstStyle/>
          <a:p>
            <a:r>
              <a:rPr lang="en-US" dirty="0"/>
              <a:t>Bell work 11-29-16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2555" y="1034143"/>
            <a:ext cx="9905999" cy="5638800"/>
          </a:xfrm>
        </p:spPr>
        <p:txBody>
          <a:bodyPr>
            <a:normAutofit fontScale="77500" lnSpcReduction="20000"/>
          </a:bodyPr>
          <a:lstStyle/>
          <a:p>
            <a:r>
              <a:rPr lang="en-US" sz="4000" dirty="0"/>
              <a:t>Which of the following will dissolve in water? (Think about polar bonds we learned about) </a:t>
            </a:r>
            <a:r>
              <a:rPr lang="en-US" sz="4000" b="1" u="sng" dirty="0"/>
              <a:t>EXPLAIN </a:t>
            </a:r>
            <a:r>
              <a:rPr lang="en-US" sz="4000" dirty="0"/>
              <a:t>your choices!!</a:t>
            </a:r>
          </a:p>
          <a:p>
            <a:r>
              <a:rPr lang="en-US" sz="5200" dirty="0" err="1"/>
              <a:t>NaCl</a:t>
            </a:r>
            <a:endParaRPr lang="en-US" sz="5200" dirty="0"/>
          </a:p>
          <a:p>
            <a:r>
              <a:rPr lang="en-US" sz="5200" dirty="0"/>
              <a:t>KI</a:t>
            </a:r>
          </a:p>
          <a:p>
            <a:r>
              <a:rPr lang="en-US" sz="5200" dirty="0"/>
              <a:t>CO</a:t>
            </a:r>
            <a:r>
              <a:rPr lang="en-US" sz="5200" baseline="-25000" dirty="0"/>
              <a:t>2</a:t>
            </a:r>
            <a:endParaRPr lang="en-US" sz="5200" dirty="0"/>
          </a:p>
          <a:p>
            <a:r>
              <a:rPr lang="en-US" sz="5200" dirty="0"/>
              <a:t>C</a:t>
            </a:r>
            <a:r>
              <a:rPr lang="en-US" sz="5200" baseline="-25000" dirty="0"/>
              <a:t>6</a:t>
            </a:r>
            <a:r>
              <a:rPr lang="en-US" sz="5200" dirty="0"/>
              <a:t>H</a:t>
            </a:r>
            <a:r>
              <a:rPr lang="en-US" sz="5200" baseline="-25000" dirty="0"/>
              <a:t>12</a:t>
            </a:r>
            <a:r>
              <a:rPr lang="en-US" sz="5200" dirty="0"/>
              <a:t>O</a:t>
            </a:r>
            <a:r>
              <a:rPr lang="en-US" sz="5200" baseline="-25000" dirty="0"/>
              <a:t>6</a:t>
            </a:r>
            <a:endParaRPr lang="en-US" sz="5200" dirty="0"/>
          </a:p>
          <a:p>
            <a:r>
              <a:rPr lang="en-US" sz="5200" dirty="0"/>
              <a:t>C</a:t>
            </a:r>
            <a:r>
              <a:rPr lang="en-US" sz="5200" baseline="-25000" dirty="0"/>
              <a:t>6</a:t>
            </a:r>
            <a:r>
              <a:rPr lang="en-US" sz="5200" dirty="0"/>
              <a:t>H</a:t>
            </a:r>
            <a:r>
              <a:rPr lang="en-US" sz="5200" baseline="-25000" dirty="0"/>
              <a:t>14</a:t>
            </a:r>
            <a:endParaRPr lang="en-US" sz="5200" dirty="0"/>
          </a:p>
          <a:p>
            <a:r>
              <a:rPr lang="en-US" sz="5200" dirty="0"/>
              <a:t>C</a:t>
            </a:r>
            <a:r>
              <a:rPr lang="en-US" sz="5200" baseline="-25000" dirty="0"/>
              <a:t>8</a:t>
            </a:r>
            <a:r>
              <a:rPr lang="en-US" sz="5200" dirty="0"/>
              <a:t>H</a:t>
            </a:r>
            <a:r>
              <a:rPr lang="en-US" sz="5200" baseline="-25000" dirty="0"/>
              <a:t>18</a:t>
            </a:r>
            <a:endParaRPr lang="en-US" sz="5200" dirty="0"/>
          </a:p>
          <a:p>
            <a:pPr>
              <a:buNone/>
            </a:pPr>
            <a:endParaRPr lang="en-US" sz="36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010659"/>
          </a:xfrm>
        </p:spPr>
        <p:txBody>
          <a:bodyPr/>
          <a:lstStyle/>
          <a:p>
            <a:r>
              <a:rPr lang="en-US" dirty="0"/>
              <a:t>synthesis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745087"/>
            <a:ext cx="9905999" cy="4046114"/>
          </a:xfrm>
        </p:spPr>
        <p:txBody>
          <a:bodyPr>
            <a:normAutofit/>
          </a:bodyPr>
          <a:lstStyle/>
          <a:p>
            <a:r>
              <a:rPr lang="en-US" sz="3600" dirty="0"/>
              <a:t>A synthesis reaction happens when two substances (generally elements) combine to form a compound.</a:t>
            </a:r>
          </a:p>
          <a:p>
            <a:endParaRPr lang="en-US" sz="3600" dirty="0"/>
          </a:p>
          <a:p>
            <a:r>
              <a:rPr lang="en-US" sz="3600" dirty="0"/>
              <a:t>Reactant + reactant </a:t>
            </a:r>
            <a:r>
              <a:rPr lang="en-US" sz="3600" dirty="0">
                <a:sym typeface="Wingdings" panose="05000000000000000000" pitchFamily="2" charset="2"/>
              </a:rPr>
              <a:t> product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4681577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740203"/>
          </a:xfrm>
        </p:spPr>
        <p:txBody>
          <a:bodyPr/>
          <a:lstStyle/>
          <a:p>
            <a:r>
              <a:rPr lang="en-US" dirty="0"/>
              <a:t>Synthesis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275008"/>
            <a:ext cx="9905999" cy="4516193"/>
          </a:xfrm>
        </p:spPr>
        <p:txBody>
          <a:bodyPr>
            <a:normAutofit/>
          </a:bodyPr>
          <a:lstStyle/>
          <a:p>
            <a:r>
              <a:rPr lang="en-US" sz="4000" dirty="0"/>
              <a:t>The following are synthesis reactions. </a:t>
            </a:r>
          </a:p>
          <a:p>
            <a:pPr lvl="1"/>
            <a:r>
              <a:rPr lang="en-US" sz="3200" dirty="0">
                <a:solidFill>
                  <a:prstClr val="white"/>
                </a:solidFill>
                <a:latin typeface="Calibri"/>
                <a:sym typeface="Wingdings" pitchFamily="2" charset="2"/>
              </a:rPr>
              <a:t>2H</a:t>
            </a:r>
            <a:r>
              <a:rPr lang="en-US" sz="3200" baseline="-25000" dirty="0">
                <a:solidFill>
                  <a:prstClr val="white"/>
                </a:solidFill>
                <a:latin typeface="Calibri"/>
                <a:sym typeface="Wingdings" pitchFamily="2" charset="2"/>
              </a:rPr>
              <a:t>2 </a:t>
            </a:r>
            <a:r>
              <a:rPr lang="en-US" sz="3200" dirty="0">
                <a:solidFill>
                  <a:prstClr val="white"/>
                </a:solidFill>
                <a:latin typeface="Calibri"/>
                <a:sym typeface="Wingdings" pitchFamily="2" charset="2"/>
              </a:rPr>
              <a:t>+ O</a:t>
            </a:r>
            <a:r>
              <a:rPr lang="en-US" sz="3200" baseline="-25000" dirty="0">
                <a:solidFill>
                  <a:prstClr val="white"/>
                </a:solidFill>
                <a:latin typeface="Calibri"/>
                <a:sym typeface="Wingdings" pitchFamily="2" charset="2"/>
              </a:rPr>
              <a:t>2 </a:t>
            </a:r>
            <a:r>
              <a:rPr lang="en-US" sz="3200" dirty="0">
                <a:solidFill>
                  <a:prstClr val="white"/>
                </a:solidFill>
                <a:latin typeface="Calibri"/>
                <a:sym typeface="Wingdings" pitchFamily="2" charset="2"/>
              </a:rPr>
              <a:t> 2H</a:t>
            </a:r>
            <a:r>
              <a:rPr lang="en-US" sz="3200" baseline="-25000" dirty="0">
                <a:solidFill>
                  <a:prstClr val="white"/>
                </a:solidFill>
                <a:latin typeface="Calibri"/>
                <a:sym typeface="Wingdings" pitchFamily="2" charset="2"/>
              </a:rPr>
              <a:t>2</a:t>
            </a:r>
            <a:r>
              <a:rPr lang="en-US" sz="3200" dirty="0">
                <a:solidFill>
                  <a:prstClr val="white"/>
                </a:solidFill>
                <a:latin typeface="Calibri"/>
                <a:sym typeface="Wingdings" pitchFamily="2" charset="2"/>
              </a:rPr>
              <a:t>O</a:t>
            </a:r>
          </a:p>
          <a:p>
            <a:pPr lvl="1"/>
            <a:r>
              <a:rPr lang="en-US" sz="3200" dirty="0">
                <a:solidFill>
                  <a:prstClr val="white"/>
                </a:solidFill>
                <a:latin typeface="Calibri"/>
                <a:sym typeface="Wingdings" pitchFamily="2" charset="2"/>
              </a:rPr>
              <a:t>C</a:t>
            </a:r>
            <a:r>
              <a:rPr lang="en-US" sz="3200" baseline="-25000" dirty="0">
                <a:solidFill>
                  <a:prstClr val="white"/>
                </a:solidFill>
                <a:latin typeface="Calibri"/>
                <a:sym typeface="Wingdings" pitchFamily="2" charset="2"/>
              </a:rPr>
              <a:t> </a:t>
            </a:r>
            <a:r>
              <a:rPr lang="en-US" sz="3200" dirty="0">
                <a:solidFill>
                  <a:prstClr val="white"/>
                </a:solidFill>
                <a:latin typeface="Calibri"/>
                <a:sym typeface="Wingdings" pitchFamily="2" charset="2"/>
              </a:rPr>
              <a:t>+ O</a:t>
            </a:r>
            <a:r>
              <a:rPr lang="en-US" sz="3200" baseline="-25000" dirty="0">
                <a:solidFill>
                  <a:prstClr val="white"/>
                </a:solidFill>
                <a:latin typeface="Calibri"/>
                <a:sym typeface="Wingdings" pitchFamily="2" charset="2"/>
              </a:rPr>
              <a:t>2 </a:t>
            </a:r>
            <a:r>
              <a:rPr lang="en-US" sz="3200" dirty="0">
                <a:solidFill>
                  <a:prstClr val="white"/>
                </a:solidFill>
                <a:latin typeface="Calibri"/>
                <a:sym typeface="Wingdings" pitchFamily="2" charset="2"/>
              </a:rPr>
              <a:t> CO</a:t>
            </a:r>
            <a:r>
              <a:rPr lang="en-US" sz="3200" baseline="-25000" dirty="0">
                <a:solidFill>
                  <a:prstClr val="white"/>
                </a:solidFill>
                <a:latin typeface="Calibri"/>
                <a:sym typeface="Wingdings" pitchFamily="2" charset="2"/>
              </a:rPr>
              <a:t>2</a:t>
            </a:r>
          </a:p>
          <a:p>
            <a:pPr lvl="1"/>
            <a:r>
              <a:rPr lang="en-US" sz="3600" dirty="0"/>
              <a:t>2K(s) + Cl</a:t>
            </a:r>
            <a:r>
              <a:rPr lang="en-US" sz="3600" baseline="-25000" dirty="0"/>
              <a:t>2</a:t>
            </a:r>
            <a:r>
              <a:rPr lang="en-US" sz="3600" dirty="0"/>
              <a:t>(g) </a:t>
            </a:r>
            <a:r>
              <a:rPr lang="en-US" sz="3600" dirty="0">
                <a:sym typeface="Wingdings" panose="05000000000000000000" pitchFamily="2" charset="2"/>
              </a:rPr>
              <a:t></a:t>
            </a:r>
            <a:r>
              <a:rPr lang="en-US" sz="3600" dirty="0"/>
              <a:t> 2KCl (s)</a:t>
            </a:r>
          </a:p>
          <a:p>
            <a:r>
              <a:rPr lang="en-US" sz="4000" dirty="0"/>
              <a:t>Come up with a general rule to describe synthesis reactions (talk to neighbors)</a:t>
            </a:r>
          </a:p>
          <a:p>
            <a:pPr lvl="1"/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8662715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695127"/>
          </a:xfrm>
        </p:spPr>
        <p:txBody>
          <a:bodyPr/>
          <a:lstStyle/>
          <a:p>
            <a:r>
              <a:rPr lang="en-US" dirty="0"/>
              <a:t>Practice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313645"/>
            <a:ext cx="9905999" cy="4477556"/>
          </a:xfrm>
        </p:spPr>
        <p:txBody>
          <a:bodyPr>
            <a:normAutofit fontScale="92500" lnSpcReduction="10000"/>
          </a:bodyPr>
          <a:lstStyle/>
          <a:p>
            <a:r>
              <a:rPr lang="en-US" sz="4000" dirty="0"/>
              <a:t>Predict the products AND balance the following reactions:</a:t>
            </a: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  <a:buSzTx/>
              <a:buNone/>
            </a:pPr>
            <a:r>
              <a:rPr lang="en-US" sz="3200" dirty="0">
                <a:solidFill>
                  <a:srgbClr val="EEECE1"/>
                </a:solidFill>
                <a:latin typeface="Calibri"/>
              </a:rPr>
              <a:t>Sodium metal reacts with chlorine gas </a:t>
            </a: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  <a:buSzTx/>
              <a:buNone/>
            </a:pPr>
            <a:r>
              <a:rPr lang="en-US" sz="3200" dirty="0">
                <a:solidFill>
                  <a:srgbClr val="1F497D">
                    <a:lumMod val="20000"/>
                    <a:lumOff val="80000"/>
                  </a:srgbClr>
                </a:solidFill>
                <a:latin typeface="Calibri"/>
              </a:rPr>
              <a:t>         Na</a:t>
            </a:r>
            <a:r>
              <a:rPr lang="en-US" sz="3200" baseline="-25000" dirty="0">
                <a:solidFill>
                  <a:srgbClr val="1F497D">
                    <a:lumMod val="20000"/>
                    <a:lumOff val="80000"/>
                  </a:srgbClr>
                </a:solidFill>
                <a:latin typeface="Calibri"/>
              </a:rPr>
              <a:t>(s) </a:t>
            </a:r>
            <a:r>
              <a:rPr lang="en-US" sz="3200" dirty="0">
                <a:solidFill>
                  <a:srgbClr val="1F497D">
                    <a:lumMod val="20000"/>
                    <a:lumOff val="80000"/>
                  </a:srgbClr>
                </a:solidFill>
                <a:latin typeface="Calibri"/>
              </a:rPr>
              <a:t>+ Cl</a:t>
            </a:r>
            <a:r>
              <a:rPr lang="en-US" sz="3200" baseline="-25000" dirty="0">
                <a:solidFill>
                  <a:srgbClr val="1F497D">
                    <a:lumMod val="20000"/>
                    <a:lumOff val="80000"/>
                  </a:srgbClr>
                </a:solidFill>
                <a:latin typeface="Calibri"/>
              </a:rPr>
              <a:t>2(g) </a:t>
            </a:r>
            <a:r>
              <a:rPr lang="en-US" sz="3200" dirty="0">
                <a:solidFill>
                  <a:srgbClr val="1F497D">
                    <a:lumMod val="20000"/>
                    <a:lumOff val="80000"/>
                  </a:srgbClr>
                </a:solidFill>
                <a:latin typeface="Calibri"/>
              </a:rPr>
              <a:t> </a:t>
            </a:r>
            <a:r>
              <a:rPr lang="en-US" sz="3200" dirty="0">
                <a:solidFill>
                  <a:srgbClr val="1F497D">
                    <a:lumMod val="20000"/>
                    <a:lumOff val="80000"/>
                  </a:srgbClr>
                </a:solidFill>
                <a:latin typeface="Calibri"/>
                <a:sym typeface="Wingdings" pitchFamily="2" charset="2"/>
              </a:rPr>
              <a:t></a:t>
            </a:r>
            <a:endParaRPr lang="en-US" sz="3200" baseline="-25000" dirty="0">
              <a:solidFill>
                <a:srgbClr val="1F497D">
                  <a:lumMod val="20000"/>
                  <a:lumOff val="80000"/>
                </a:srgbClr>
              </a:solidFill>
              <a:latin typeface="Calibri"/>
              <a:sym typeface="Wingdings" pitchFamily="2" charset="2"/>
            </a:endParaRP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  <a:buSzTx/>
              <a:buNone/>
            </a:pPr>
            <a:r>
              <a:rPr lang="en-US" sz="3200" dirty="0">
                <a:solidFill>
                  <a:srgbClr val="EEECE1"/>
                </a:solidFill>
                <a:latin typeface="Calibri"/>
                <a:sym typeface="Wingdings" pitchFamily="2" charset="2"/>
              </a:rPr>
              <a:t>Solid Magnesium reacts with fluorine gas</a:t>
            </a: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  <a:buSzTx/>
              <a:buNone/>
            </a:pPr>
            <a:r>
              <a:rPr lang="en-US" sz="3200" dirty="0">
                <a:solidFill>
                  <a:srgbClr val="EEECE1"/>
                </a:solidFill>
                <a:latin typeface="Calibri"/>
                <a:sym typeface="Wingdings" pitchFamily="2" charset="2"/>
              </a:rPr>
              <a:t>         </a:t>
            </a:r>
            <a:r>
              <a:rPr lang="en-US" sz="3200" dirty="0">
                <a:latin typeface="Calibri"/>
                <a:sym typeface="Wingdings" pitchFamily="2" charset="2"/>
              </a:rPr>
              <a:t>Mg</a:t>
            </a:r>
            <a:r>
              <a:rPr lang="en-US" sz="3200" baseline="-25000" dirty="0">
                <a:latin typeface="Calibri"/>
                <a:sym typeface="Wingdings" pitchFamily="2" charset="2"/>
              </a:rPr>
              <a:t>(s) </a:t>
            </a:r>
            <a:r>
              <a:rPr lang="en-US" sz="3200" dirty="0">
                <a:latin typeface="Calibri"/>
                <a:sym typeface="Wingdings" pitchFamily="2" charset="2"/>
              </a:rPr>
              <a:t>+ F</a:t>
            </a:r>
            <a:r>
              <a:rPr lang="en-US" sz="3200" baseline="-25000" dirty="0">
                <a:latin typeface="Calibri"/>
                <a:sym typeface="Wingdings" pitchFamily="2" charset="2"/>
              </a:rPr>
              <a:t>2(g) </a:t>
            </a:r>
            <a:r>
              <a:rPr lang="en-US" sz="3200" dirty="0">
                <a:latin typeface="Calibri"/>
                <a:sym typeface="Wingdings" pitchFamily="2" charset="2"/>
              </a:rPr>
              <a:t></a:t>
            </a: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  <a:buSzTx/>
              <a:buNone/>
            </a:pPr>
            <a:r>
              <a:rPr lang="en-US" sz="3200" dirty="0">
                <a:solidFill>
                  <a:srgbClr val="EEECE1"/>
                </a:solidFill>
                <a:latin typeface="Calibri"/>
                <a:sym typeface="Wingdings" pitchFamily="2" charset="2"/>
              </a:rPr>
              <a:t>Aluminum metal reacts with fluorine gas</a:t>
            </a: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  <a:buSzTx/>
              <a:buNone/>
            </a:pPr>
            <a:r>
              <a:rPr lang="en-US" sz="3200" dirty="0">
                <a:latin typeface="Calibri"/>
                <a:sym typeface="Wingdings" pitchFamily="2" charset="2"/>
              </a:rPr>
              <a:t>         Al</a:t>
            </a:r>
            <a:r>
              <a:rPr lang="en-US" sz="3200" baseline="-25000" dirty="0">
                <a:latin typeface="Calibri"/>
                <a:sym typeface="Wingdings" pitchFamily="2" charset="2"/>
              </a:rPr>
              <a:t>(s) </a:t>
            </a:r>
            <a:r>
              <a:rPr lang="en-US" sz="3200" dirty="0">
                <a:latin typeface="Calibri"/>
                <a:sym typeface="Wingdings" pitchFamily="2" charset="2"/>
              </a:rPr>
              <a:t>+   F</a:t>
            </a:r>
            <a:r>
              <a:rPr lang="en-US" sz="3200" baseline="-25000" dirty="0">
                <a:latin typeface="Calibri"/>
                <a:sym typeface="Wingdings" pitchFamily="2" charset="2"/>
              </a:rPr>
              <a:t>2(g) </a:t>
            </a:r>
            <a:r>
              <a:rPr lang="en-US" sz="3200" dirty="0">
                <a:latin typeface="Calibri"/>
                <a:sym typeface="Wingdings" pitchFamily="2" charset="2"/>
              </a:rPr>
              <a:t> </a:t>
            </a:r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60082670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888310"/>
          </a:xfrm>
        </p:spPr>
        <p:txBody>
          <a:bodyPr/>
          <a:lstStyle/>
          <a:p>
            <a:r>
              <a:rPr lang="en-US" dirty="0"/>
              <a:t>decomposition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506828"/>
            <a:ext cx="9905999" cy="4284373"/>
          </a:xfrm>
        </p:spPr>
        <p:txBody>
          <a:bodyPr>
            <a:normAutofit/>
          </a:bodyPr>
          <a:lstStyle/>
          <a:p>
            <a:r>
              <a:rPr lang="en-US" sz="4000" dirty="0"/>
              <a:t>A decomposition reaction occurs when a compound breaks down into elements or simpler compounds.</a:t>
            </a:r>
          </a:p>
          <a:p>
            <a:r>
              <a:rPr lang="en-US" sz="4000" dirty="0"/>
              <a:t>Reactant </a:t>
            </a:r>
            <a:r>
              <a:rPr lang="en-US" sz="4000" dirty="0">
                <a:sym typeface="Wingdings" panose="05000000000000000000" pitchFamily="2" charset="2"/>
              </a:rPr>
              <a:t> product + product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1515031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798158"/>
          </a:xfrm>
        </p:spPr>
        <p:txBody>
          <a:bodyPr/>
          <a:lstStyle/>
          <a:p>
            <a:r>
              <a:rPr lang="en-US" dirty="0"/>
              <a:t>decomposition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275008"/>
            <a:ext cx="9905999" cy="4516193"/>
          </a:xfrm>
        </p:spPr>
        <p:txBody>
          <a:bodyPr>
            <a:normAutofit/>
          </a:bodyPr>
          <a:lstStyle/>
          <a:p>
            <a:r>
              <a:rPr lang="en-US" sz="3600" dirty="0"/>
              <a:t>The following are decomposition reactions:</a:t>
            </a:r>
          </a:p>
          <a:p>
            <a:r>
              <a:rPr lang="en-US" sz="3200" dirty="0">
                <a:solidFill>
                  <a:prstClr val="white"/>
                </a:solidFill>
                <a:latin typeface="Calibri"/>
                <a:sym typeface="Wingdings" pitchFamily="2" charset="2"/>
              </a:rPr>
              <a:t>2 H</a:t>
            </a:r>
            <a:r>
              <a:rPr lang="en-US" sz="3200" baseline="-25000" dirty="0">
                <a:solidFill>
                  <a:prstClr val="white"/>
                </a:solidFill>
                <a:latin typeface="Calibri"/>
                <a:sym typeface="Wingdings" pitchFamily="2" charset="2"/>
              </a:rPr>
              <a:t>2</a:t>
            </a:r>
            <a:r>
              <a:rPr lang="en-US" sz="3200" dirty="0">
                <a:solidFill>
                  <a:prstClr val="white"/>
                </a:solidFill>
                <a:latin typeface="Calibri"/>
                <a:sym typeface="Wingdings" pitchFamily="2" charset="2"/>
              </a:rPr>
              <a:t>O  2H</a:t>
            </a:r>
            <a:r>
              <a:rPr lang="en-US" sz="3200" baseline="-25000" dirty="0">
                <a:solidFill>
                  <a:prstClr val="white"/>
                </a:solidFill>
                <a:latin typeface="Calibri"/>
                <a:sym typeface="Wingdings" pitchFamily="2" charset="2"/>
              </a:rPr>
              <a:t>2</a:t>
            </a:r>
            <a:r>
              <a:rPr lang="en-US" sz="3200" dirty="0">
                <a:solidFill>
                  <a:prstClr val="white"/>
                </a:solidFill>
                <a:latin typeface="Calibri"/>
                <a:sym typeface="Wingdings" pitchFamily="2" charset="2"/>
              </a:rPr>
              <a:t> + O</a:t>
            </a:r>
            <a:r>
              <a:rPr lang="en-US" sz="3200" baseline="-25000" dirty="0">
                <a:solidFill>
                  <a:prstClr val="white"/>
                </a:solidFill>
                <a:latin typeface="Calibri"/>
                <a:sym typeface="Wingdings" pitchFamily="2" charset="2"/>
              </a:rPr>
              <a:t>2</a:t>
            </a:r>
          </a:p>
          <a:p>
            <a:r>
              <a:rPr lang="en-US" sz="3200" dirty="0">
                <a:solidFill>
                  <a:prstClr val="white"/>
                </a:solidFill>
                <a:latin typeface="Calibri"/>
                <a:sym typeface="Wingdings" pitchFamily="2" charset="2"/>
              </a:rPr>
              <a:t>2 </a:t>
            </a:r>
            <a:r>
              <a:rPr lang="en-US" sz="3200" dirty="0" err="1">
                <a:solidFill>
                  <a:prstClr val="white"/>
                </a:solidFill>
                <a:latin typeface="Calibri"/>
                <a:sym typeface="Wingdings" pitchFamily="2" charset="2"/>
              </a:rPr>
              <a:t>HgO</a:t>
            </a:r>
            <a:r>
              <a:rPr lang="en-US" sz="3200" dirty="0">
                <a:solidFill>
                  <a:prstClr val="white"/>
                </a:solidFill>
                <a:latin typeface="Calibri"/>
                <a:sym typeface="Wingdings" pitchFamily="2" charset="2"/>
              </a:rPr>
              <a:t>  2Hg + O</a:t>
            </a:r>
            <a:r>
              <a:rPr lang="en-US" sz="3200" baseline="-25000" dirty="0">
                <a:solidFill>
                  <a:prstClr val="white"/>
                </a:solidFill>
                <a:latin typeface="Calibri"/>
                <a:sym typeface="Wingdings" pitchFamily="2" charset="2"/>
              </a:rPr>
              <a:t>2</a:t>
            </a:r>
          </a:p>
          <a:p>
            <a:endParaRPr lang="en-US" sz="3200" dirty="0">
              <a:solidFill>
                <a:prstClr val="white"/>
              </a:solidFill>
              <a:latin typeface="Calibri"/>
              <a:sym typeface="Wingdings" pitchFamily="2" charset="2"/>
            </a:endParaRPr>
          </a:p>
          <a:p>
            <a:r>
              <a:rPr lang="en-US" sz="3200" dirty="0">
                <a:solidFill>
                  <a:prstClr val="white"/>
                </a:solidFill>
                <a:latin typeface="Calibri"/>
                <a:sym typeface="Wingdings" pitchFamily="2" charset="2"/>
              </a:rPr>
              <a:t>Come up with a general rule for describing decomposition reactions.</a:t>
            </a:r>
            <a:endParaRPr lang="en-US" sz="4000" dirty="0">
              <a:solidFill>
                <a:prstClr val="white"/>
              </a:solidFill>
              <a:latin typeface="Calibri"/>
              <a:sym typeface="Wingdings" pitchFamily="2" charset="2"/>
            </a:endParaRPr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11530305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669369"/>
          </a:xfrm>
        </p:spPr>
        <p:txBody>
          <a:bodyPr/>
          <a:lstStyle/>
          <a:p>
            <a:r>
              <a:rPr lang="en-US" dirty="0"/>
              <a:t>Decomposition exceptions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287887"/>
            <a:ext cx="9905999" cy="4503314"/>
          </a:xfrm>
        </p:spPr>
        <p:txBody>
          <a:bodyPr>
            <a:normAutofit lnSpcReduction="10000"/>
          </a:bodyPr>
          <a:lstStyle/>
          <a:p>
            <a:r>
              <a:rPr lang="en-US" sz="4000" dirty="0"/>
              <a:t>Carbonates (CO</a:t>
            </a:r>
            <a:r>
              <a:rPr lang="en-US" sz="4000" baseline="-25000" dirty="0"/>
              <a:t>3</a:t>
            </a:r>
            <a:r>
              <a:rPr lang="en-US" sz="4000" baseline="30000" dirty="0"/>
              <a:t>2-</a:t>
            </a:r>
            <a:r>
              <a:rPr lang="en-US" sz="4000" dirty="0"/>
              <a:t>) and chlorates (ClO</a:t>
            </a:r>
            <a:r>
              <a:rPr lang="en-US" sz="4000" baseline="-25000" dirty="0"/>
              <a:t>3</a:t>
            </a:r>
            <a:r>
              <a:rPr lang="en-US" sz="4000" baseline="30000" dirty="0"/>
              <a:t>-</a:t>
            </a:r>
            <a:r>
              <a:rPr lang="en-US" sz="4000" dirty="0"/>
              <a:t>) do not follow the same rule:</a:t>
            </a:r>
          </a:p>
          <a:p>
            <a:r>
              <a:rPr lang="en-US" sz="4000" dirty="0"/>
              <a:t>Carbonates decompose to a </a:t>
            </a:r>
            <a:r>
              <a:rPr lang="en-US" sz="4000" i="1" dirty="0"/>
              <a:t>metal oxide</a:t>
            </a:r>
            <a:r>
              <a:rPr lang="en-US" sz="4000" dirty="0"/>
              <a:t> and CO</a:t>
            </a:r>
            <a:r>
              <a:rPr lang="en-US" sz="4000" baseline="-25000" dirty="0"/>
              <a:t>2</a:t>
            </a:r>
            <a:r>
              <a:rPr lang="en-US" sz="4000" dirty="0"/>
              <a:t>: </a:t>
            </a:r>
            <a:r>
              <a:rPr lang="en-US" sz="4000" b="1" dirty="0"/>
              <a:t>CaCO</a:t>
            </a:r>
            <a:r>
              <a:rPr lang="en-US" sz="4000" b="1" baseline="-25000" dirty="0"/>
              <a:t>3 </a:t>
            </a:r>
            <a:r>
              <a:rPr lang="en-US" sz="4000" b="1" dirty="0">
                <a:sym typeface="Wingdings" pitchFamily="2" charset="2"/>
              </a:rPr>
              <a:t> CO</a:t>
            </a:r>
            <a:r>
              <a:rPr lang="en-US" sz="4000" b="1" baseline="-25000" dirty="0">
                <a:sym typeface="Wingdings" pitchFamily="2" charset="2"/>
              </a:rPr>
              <a:t>2</a:t>
            </a:r>
            <a:r>
              <a:rPr lang="en-US" sz="4000" b="1" dirty="0">
                <a:sym typeface="Wingdings" pitchFamily="2" charset="2"/>
              </a:rPr>
              <a:t> + </a:t>
            </a:r>
            <a:r>
              <a:rPr lang="en-US" sz="4000" b="1" dirty="0" err="1">
                <a:sym typeface="Wingdings" pitchFamily="2" charset="2"/>
              </a:rPr>
              <a:t>CaO</a:t>
            </a:r>
            <a:endParaRPr lang="en-US" sz="4000" dirty="0"/>
          </a:p>
          <a:p>
            <a:r>
              <a:rPr lang="en-US" sz="4000" dirty="0"/>
              <a:t>Chlorates decompose to O</a:t>
            </a:r>
            <a:r>
              <a:rPr lang="en-US" sz="4000" baseline="-25000" dirty="0"/>
              <a:t>2</a:t>
            </a:r>
            <a:r>
              <a:rPr lang="en-US" sz="4000" dirty="0"/>
              <a:t> gas and a </a:t>
            </a:r>
            <a:r>
              <a:rPr lang="en-US" sz="4000" i="1" dirty="0"/>
              <a:t>metal chloride: </a:t>
            </a:r>
            <a:r>
              <a:rPr lang="en-US" sz="4000" b="1" dirty="0">
                <a:sym typeface="Wingdings" pitchFamily="2" charset="2"/>
              </a:rPr>
              <a:t>2 Al(ClO</a:t>
            </a:r>
            <a:r>
              <a:rPr lang="en-US" sz="4000" b="1" baseline="-25000" dirty="0">
                <a:sym typeface="Wingdings" pitchFamily="2" charset="2"/>
              </a:rPr>
              <a:t>3</a:t>
            </a:r>
            <a:r>
              <a:rPr lang="en-US" sz="4000" b="1" dirty="0">
                <a:sym typeface="Wingdings" pitchFamily="2" charset="2"/>
              </a:rPr>
              <a:t>)</a:t>
            </a:r>
            <a:r>
              <a:rPr lang="en-US" sz="4000" b="1" baseline="-25000" dirty="0">
                <a:sym typeface="Wingdings" pitchFamily="2" charset="2"/>
              </a:rPr>
              <a:t>3 </a:t>
            </a:r>
            <a:r>
              <a:rPr lang="en-US" sz="4000" b="1" dirty="0">
                <a:sym typeface="Wingdings" pitchFamily="2" charset="2"/>
              </a:rPr>
              <a:t> 2 AlCl</a:t>
            </a:r>
            <a:r>
              <a:rPr lang="en-US" sz="4000" b="1" baseline="-25000" dirty="0">
                <a:sym typeface="Wingdings" pitchFamily="2" charset="2"/>
              </a:rPr>
              <a:t>3</a:t>
            </a:r>
            <a:r>
              <a:rPr lang="en-US" sz="4000" b="1" dirty="0">
                <a:sym typeface="Wingdings" pitchFamily="2" charset="2"/>
              </a:rPr>
              <a:t> + 9 O</a:t>
            </a:r>
            <a:r>
              <a:rPr lang="en-US" sz="4000" b="1" baseline="-25000" dirty="0">
                <a:sym typeface="Wingdings" pitchFamily="2" charset="2"/>
              </a:rPr>
              <a:t>2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81571862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688688"/>
          </a:xfrm>
        </p:spPr>
        <p:txBody>
          <a:bodyPr/>
          <a:lstStyle/>
          <a:p>
            <a:r>
              <a:rPr lang="en-US" dirty="0"/>
              <a:t>Practice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390918"/>
            <a:ext cx="9905999" cy="4400283"/>
          </a:xfrm>
        </p:spPr>
        <p:txBody>
          <a:bodyPr>
            <a:normAutofit lnSpcReduction="10000"/>
          </a:bodyPr>
          <a:lstStyle/>
          <a:p>
            <a:r>
              <a:rPr lang="en-US" sz="3600" dirty="0"/>
              <a:t>Predict the products AND balance the following reactions:</a:t>
            </a:r>
          </a:p>
          <a:p>
            <a:r>
              <a:rPr lang="en-US" sz="3600" b="1" dirty="0"/>
              <a:t>Solid Lead (IV) oxide decomposes</a:t>
            </a:r>
            <a:br>
              <a:rPr lang="en-US" sz="3600" b="1" dirty="0"/>
            </a:br>
            <a:r>
              <a:rPr lang="en-US" sz="3600" b="1" dirty="0"/>
              <a:t>             PbO</a:t>
            </a:r>
            <a:r>
              <a:rPr lang="en-US" sz="3600" b="1" baseline="-25000" dirty="0"/>
              <a:t>2(s) </a:t>
            </a:r>
            <a:r>
              <a:rPr lang="en-US" sz="3600" b="1" dirty="0">
                <a:sym typeface="Wingdings" pitchFamily="2" charset="2"/>
              </a:rPr>
              <a:t> </a:t>
            </a:r>
          </a:p>
          <a:p>
            <a:r>
              <a:rPr lang="en-US" sz="3600" b="1" dirty="0">
                <a:sym typeface="Wingdings" pitchFamily="2" charset="2"/>
              </a:rPr>
              <a:t>Aluminum nitride decomposes </a:t>
            </a:r>
          </a:p>
          <a:p>
            <a:pPr>
              <a:buFontTx/>
              <a:buNone/>
            </a:pPr>
            <a:r>
              <a:rPr lang="en-US" sz="3600" b="1" dirty="0">
                <a:sym typeface="Wingdings" pitchFamily="2" charset="2"/>
              </a:rPr>
              <a:t>               </a:t>
            </a:r>
            <a:r>
              <a:rPr lang="en-US" sz="3600" b="1" dirty="0" err="1">
                <a:sym typeface="Wingdings" pitchFamily="2" charset="2"/>
              </a:rPr>
              <a:t>AlN</a:t>
            </a:r>
            <a:r>
              <a:rPr lang="en-US" sz="3600" b="1" baseline="-25000" dirty="0">
                <a:sym typeface="Wingdings" pitchFamily="2" charset="2"/>
              </a:rPr>
              <a:t>(s)</a:t>
            </a:r>
            <a:r>
              <a:rPr lang="en-US" sz="3600" b="1" dirty="0">
                <a:sym typeface="Wingdings" pitchFamily="2" charset="2"/>
              </a:rPr>
              <a:t> </a:t>
            </a:r>
            <a:endParaRPr lang="en-US" sz="3600" b="1" dirty="0"/>
          </a:p>
          <a:p>
            <a:endParaRPr lang="en-US" sz="3600" b="1" dirty="0">
              <a:sym typeface="Wingdings" pitchFamily="2" charset="2"/>
            </a:endParaRPr>
          </a:p>
          <a:p>
            <a:endParaRPr lang="en-US" sz="3600" dirty="0"/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968046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641871"/>
          </a:xfrm>
        </p:spPr>
        <p:txBody>
          <a:bodyPr/>
          <a:lstStyle/>
          <a:p>
            <a:r>
              <a:rPr lang="en-US" dirty="0"/>
              <a:t>CHEMICAL REACTIONs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260389"/>
            <a:ext cx="9905999" cy="4530812"/>
          </a:xfrm>
        </p:spPr>
        <p:txBody>
          <a:bodyPr>
            <a:normAutofit fontScale="92500"/>
          </a:bodyPr>
          <a:lstStyle/>
          <a:p>
            <a:r>
              <a:rPr lang="en-US" sz="4000" dirty="0"/>
              <a:t>Go to class website, under Labs section</a:t>
            </a:r>
          </a:p>
          <a:p>
            <a:pPr lvl="1"/>
            <a:r>
              <a:rPr lang="en-US" sz="3600" dirty="0"/>
              <a:t>Click on “Chemical Reactions”</a:t>
            </a:r>
          </a:p>
          <a:p>
            <a:r>
              <a:rPr lang="en-US" sz="4000" dirty="0"/>
              <a:t>Take notes on the following video and answer the questions from the worksheet on a separate sheet of paper.</a:t>
            </a:r>
          </a:p>
          <a:p>
            <a:r>
              <a:rPr lang="en-US" sz="4000" dirty="0"/>
              <a:t>https://www.youtube.com/watch?v=iUdU3I0zZGk</a:t>
            </a:r>
          </a:p>
        </p:txBody>
      </p:sp>
    </p:spTree>
    <p:extLst>
      <p:ext uri="{BB962C8B-B14F-4D97-AF65-F5344CB8AC3E}">
        <p14:creationId xmlns:p14="http://schemas.microsoft.com/office/powerpoint/2010/main" val="41229057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688688"/>
          </a:xfrm>
        </p:spPr>
        <p:txBody>
          <a:bodyPr/>
          <a:lstStyle/>
          <a:p>
            <a:r>
              <a:rPr lang="en-US" dirty="0"/>
              <a:t>Single replacement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210614"/>
            <a:ext cx="9905999" cy="4580587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4000" b="1" dirty="0"/>
              <a:t>Single Replacement Reactions </a:t>
            </a:r>
            <a:r>
              <a:rPr lang="en-US" sz="4000" dirty="0"/>
              <a:t>occur when one element replaces another in a compound. These typically occur between </a:t>
            </a:r>
            <a:r>
              <a:rPr lang="en-US" sz="4000" b="1" dirty="0"/>
              <a:t>IONIC</a:t>
            </a:r>
            <a:r>
              <a:rPr lang="en-US" sz="4000" dirty="0"/>
              <a:t> compounds.</a:t>
            </a:r>
          </a:p>
          <a:p>
            <a:pPr>
              <a:lnSpc>
                <a:spcPct val="80000"/>
              </a:lnSpc>
            </a:pPr>
            <a:r>
              <a:rPr lang="en-US" sz="4000" dirty="0"/>
              <a:t>A metal can replace a metal (+) </a:t>
            </a:r>
            <a:r>
              <a:rPr lang="en-US" sz="4000" b="1" u="sng" dirty="0">
                <a:sym typeface="Wingdings" pitchFamily="2" charset="2"/>
              </a:rPr>
              <a:t>OR</a:t>
            </a:r>
            <a:br>
              <a:rPr lang="en-US" sz="4000" b="1" u="sng" dirty="0">
                <a:sym typeface="Wingdings" pitchFamily="2" charset="2"/>
              </a:rPr>
            </a:br>
            <a:r>
              <a:rPr lang="en-US" sz="4000" dirty="0"/>
              <a:t> a nonmetal can replace a nonmetal (-).</a:t>
            </a:r>
          </a:p>
          <a:p>
            <a:pPr>
              <a:lnSpc>
                <a:spcPct val="80000"/>
              </a:lnSpc>
            </a:pPr>
            <a:endParaRPr lang="en-US" sz="4000" dirty="0"/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6881425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688688"/>
          </a:xfrm>
        </p:spPr>
        <p:txBody>
          <a:bodyPr/>
          <a:lstStyle/>
          <a:p>
            <a:r>
              <a:rPr lang="en-US" dirty="0"/>
              <a:t>Single replacement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210614"/>
            <a:ext cx="9905999" cy="4580587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sz="4000" dirty="0"/>
              <a:t>The following are single replacement reactions:</a:t>
            </a:r>
          </a:p>
          <a:p>
            <a:pPr>
              <a:lnSpc>
                <a:spcPct val="80000"/>
              </a:lnSpc>
            </a:pPr>
            <a:r>
              <a:rPr lang="pt-BR" sz="3200" dirty="0"/>
              <a:t>Cu + AgNO</a:t>
            </a:r>
            <a:r>
              <a:rPr lang="pt-BR" sz="3200" baseline="-25000" dirty="0"/>
              <a:t>3</a:t>
            </a:r>
            <a:r>
              <a:rPr lang="pt-BR" sz="3200" dirty="0"/>
              <a:t> </a:t>
            </a:r>
            <a:r>
              <a:rPr lang="pt-BR" sz="3200" dirty="0">
                <a:sym typeface="Wingdings" panose="05000000000000000000" pitchFamily="2" charset="2"/>
              </a:rPr>
              <a:t></a:t>
            </a:r>
            <a:r>
              <a:rPr lang="pt-BR" sz="3200" dirty="0"/>
              <a:t> Ag + Cu(NO</a:t>
            </a:r>
            <a:r>
              <a:rPr lang="pt-BR" sz="3200" baseline="-25000" dirty="0"/>
              <a:t>3</a:t>
            </a:r>
            <a:r>
              <a:rPr lang="pt-BR" sz="3200" dirty="0"/>
              <a:t>)</a:t>
            </a:r>
            <a:r>
              <a:rPr lang="pt-BR" sz="3200" baseline="-25000" dirty="0"/>
              <a:t>2</a:t>
            </a:r>
          </a:p>
          <a:p>
            <a:pPr>
              <a:lnSpc>
                <a:spcPct val="80000"/>
              </a:lnSpc>
            </a:pPr>
            <a:r>
              <a:rPr lang="pt-BR" sz="3600" dirty="0"/>
              <a:t>Fe + Cu(NO</a:t>
            </a:r>
            <a:r>
              <a:rPr lang="pt-BR" sz="3600" baseline="-25000" dirty="0"/>
              <a:t>3</a:t>
            </a:r>
            <a:r>
              <a:rPr lang="pt-BR" sz="3600" dirty="0"/>
              <a:t>)</a:t>
            </a:r>
            <a:r>
              <a:rPr lang="pt-BR" sz="3600" baseline="-25000" dirty="0"/>
              <a:t>2</a:t>
            </a:r>
            <a:r>
              <a:rPr lang="pt-BR" sz="3600" dirty="0"/>
              <a:t> </a:t>
            </a:r>
            <a:r>
              <a:rPr lang="pt-BR" sz="3600" dirty="0">
                <a:sym typeface="Wingdings" panose="05000000000000000000" pitchFamily="2" charset="2"/>
              </a:rPr>
              <a:t></a:t>
            </a:r>
            <a:r>
              <a:rPr lang="pt-BR" sz="3600" dirty="0"/>
              <a:t> Fe(NO</a:t>
            </a:r>
            <a:r>
              <a:rPr lang="pt-BR" sz="3600" baseline="-25000" dirty="0"/>
              <a:t>3</a:t>
            </a:r>
            <a:r>
              <a:rPr lang="pt-BR" sz="3600" dirty="0"/>
              <a:t>)</a:t>
            </a:r>
            <a:r>
              <a:rPr lang="pt-BR" sz="3600" baseline="-25000" dirty="0"/>
              <a:t>2</a:t>
            </a:r>
            <a:r>
              <a:rPr lang="pt-BR" sz="3600" dirty="0"/>
              <a:t> + Cu</a:t>
            </a:r>
            <a:endParaRPr lang="en-US" sz="5400" dirty="0"/>
          </a:p>
          <a:p>
            <a:pPr>
              <a:lnSpc>
                <a:spcPct val="80000"/>
              </a:lnSpc>
            </a:pPr>
            <a:r>
              <a:rPr lang="en-US" sz="3600" dirty="0"/>
              <a:t>Cl</a:t>
            </a:r>
            <a:r>
              <a:rPr lang="en-US" sz="3600" baseline="-25000" dirty="0"/>
              <a:t>2</a:t>
            </a:r>
            <a:r>
              <a:rPr lang="en-US" sz="3600" dirty="0"/>
              <a:t> + </a:t>
            </a:r>
            <a:r>
              <a:rPr lang="en-US" sz="3600" dirty="0" err="1"/>
              <a:t>NaBr</a:t>
            </a:r>
            <a:r>
              <a:rPr lang="en-US" sz="3600" dirty="0"/>
              <a:t> </a:t>
            </a:r>
            <a:r>
              <a:rPr lang="en-US" sz="3600" dirty="0">
                <a:sym typeface="Wingdings" panose="05000000000000000000" pitchFamily="2" charset="2"/>
              </a:rPr>
              <a:t> </a:t>
            </a:r>
            <a:r>
              <a:rPr lang="en-US" sz="3600" dirty="0" err="1"/>
              <a:t>NaCl</a:t>
            </a:r>
            <a:r>
              <a:rPr lang="en-US" sz="3600" dirty="0"/>
              <a:t> + Br</a:t>
            </a:r>
            <a:r>
              <a:rPr lang="en-US" sz="3600" baseline="-25000" dirty="0"/>
              <a:t>2</a:t>
            </a:r>
          </a:p>
          <a:p>
            <a:pPr>
              <a:lnSpc>
                <a:spcPct val="80000"/>
              </a:lnSpc>
            </a:pPr>
            <a:r>
              <a:rPr lang="en-US" sz="3600" dirty="0"/>
              <a:t>Br</a:t>
            </a:r>
            <a:r>
              <a:rPr lang="en-US" sz="3600" baseline="-25000" dirty="0"/>
              <a:t>2</a:t>
            </a:r>
            <a:r>
              <a:rPr lang="en-US" sz="3600" dirty="0"/>
              <a:t> + KI </a:t>
            </a:r>
            <a:r>
              <a:rPr lang="en-US" sz="3600" dirty="0">
                <a:sym typeface="Wingdings" panose="05000000000000000000" pitchFamily="2" charset="2"/>
              </a:rPr>
              <a:t></a:t>
            </a:r>
            <a:r>
              <a:rPr lang="en-US" sz="3600" dirty="0"/>
              <a:t> </a:t>
            </a:r>
            <a:r>
              <a:rPr lang="en-US" sz="3600" dirty="0" err="1"/>
              <a:t>KBr</a:t>
            </a:r>
            <a:r>
              <a:rPr lang="en-US" sz="3600" dirty="0"/>
              <a:t> + I</a:t>
            </a:r>
            <a:r>
              <a:rPr lang="en-US" sz="3600" baseline="-25000" dirty="0"/>
              <a:t>2</a:t>
            </a:r>
          </a:p>
          <a:p>
            <a:pPr>
              <a:lnSpc>
                <a:spcPct val="80000"/>
              </a:lnSpc>
            </a:pPr>
            <a:endParaRPr lang="en-US" sz="3600" baseline="-25000" dirty="0"/>
          </a:p>
          <a:p>
            <a:pPr>
              <a:lnSpc>
                <a:spcPct val="80000"/>
              </a:lnSpc>
            </a:pPr>
            <a:r>
              <a:rPr lang="en-US" sz="3600" dirty="0"/>
              <a:t>Try to come up with general rules for single replacement reactions (hint: there should be 2)</a:t>
            </a:r>
            <a:br>
              <a:rPr lang="pt-BR" sz="4800" dirty="0"/>
            </a:b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37564277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746643"/>
          </a:xfrm>
        </p:spPr>
        <p:txBody>
          <a:bodyPr/>
          <a:lstStyle/>
          <a:p>
            <a:r>
              <a:rPr lang="en-US" dirty="0"/>
              <a:t>practice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242811"/>
            <a:ext cx="9905999" cy="4548390"/>
          </a:xfrm>
        </p:spPr>
        <p:txBody>
          <a:bodyPr>
            <a:normAutofit/>
          </a:bodyPr>
          <a:lstStyle/>
          <a:p>
            <a:r>
              <a:rPr lang="en-US" sz="3200" dirty="0"/>
              <a:t>Predict the products and balance the following reactions:</a:t>
            </a:r>
          </a:p>
          <a:p>
            <a:r>
              <a:rPr lang="en-US" sz="3200" dirty="0"/>
              <a:t>Al + </a:t>
            </a:r>
            <a:r>
              <a:rPr lang="en-US" sz="3200" dirty="0" err="1"/>
              <a:t>Pb</a:t>
            </a:r>
            <a:r>
              <a:rPr lang="en-US" sz="3200" dirty="0"/>
              <a:t>(NO</a:t>
            </a:r>
            <a:r>
              <a:rPr lang="en-US" sz="3200" baseline="-25000" dirty="0"/>
              <a:t>3</a:t>
            </a:r>
            <a:r>
              <a:rPr lang="en-US" sz="3200" dirty="0"/>
              <a:t>)</a:t>
            </a:r>
            <a:r>
              <a:rPr lang="en-US" sz="3200" baseline="-25000" dirty="0"/>
              <a:t>2 </a:t>
            </a:r>
            <a:r>
              <a:rPr lang="en-US" sz="3200" dirty="0">
                <a:sym typeface="Wingdings" panose="05000000000000000000" pitchFamily="2" charset="2"/>
              </a:rPr>
              <a:t></a:t>
            </a:r>
          </a:p>
          <a:p>
            <a:r>
              <a:rPr lang="en-US" sz="3200" dirty="0"/>
              <a:t>Cl</a:t>
            </a:r>
            <a:r>
              <a:rPr lang="en-US" sz="3200" baseline="-25000" dirty="0"/>
              <a:t>2</a:t>
            </a:r>
            <a:r>
              <a:rPr lang="en-US" sz="3200" dirty="0"/>
              <a:t> + </a:t>
            </a:r>
            <a:r>
              <a:rPr lang="en-US" sz="3200" dirty="0" err="1"/>
              <a:t>NaI</a:t>
            </a:r>
            <a:r>
              <a:rPr lang="en-US" sz="3200" dirty="0"/>
              <a:t> </a:t>
            </a:r>
            <a:r>
              <a:rPr lang="en-US" sz="3200" dirty="0">
                <a:sym typeface="Wingdings" panose="05000000000000000000" pitchFamily="2" charset="2"/>
              </a:rPr>
              <a:t></a:t>
            </a:r>
          </a:p>
          <a:p>
            <a:r>
              <a:rPr lang="en-US" sz="3200" dirty="0"/>
              <a:t>Al + CuCl</a:t>
            </a:r>
            <a:r>
              <a:rPr lang="en-US" sz="3200" baseline="-25000" dirty="0"/>
              <a:t>2</a:t>
            </a:r>
            <a:r>
              <a:rPr lang="en-US" sz="3200" dirty="0"/>
              <a:t> </a:t>
            </a:r>
            <a:r>
              <a:rPr lang="en-US" sz="3200" dirty="0">
                <a:sym typeface="Wingdings" panose="05000000000000000000" pitchFamily="2" charset="2"/>
              </a:rPr>
              <a:t>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9052245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772400"/>
          </a:xfrm>
        </p:spPr>
        <p:txBody>
          <a:bodyPr/>
          <a:lstStyle/>
          <a:p>
            <a:r>
              <a:rPr lang="en-US" dirty="0"/>
              <a:t>Double displacement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390918"/>
            <a:ext cx="9905999" cy="4400283"/>
          </a:xfrm>
        </p:spPr>
        <p:txBody>
          <a:bodyPr>
            <a:normAutofit/>
          </a:bodyPr>
          <a:lstStyle/>
          <a:p>
            <a:r>
              <a:rPr lang="en-US" sz="3600" dirty="0"/>
              <a:t>Double displacement reactions occur when two metals and two nonmetals swap in a reaction.</a:t>
            </a:r>
          </a:p>
          <a:p>
            <a:endParaRPr lang="en-US" sz="3600" dirty="0"/>
          </a:p>
          <a:p>
            <a:r>
              <a:rPr lang="en-US" sz="3600" dirty="0"/>
              <a:t>Reactant + reactant </a:t>
            </a:r>
            <a:r>
              <a:rPr lang="en-US" sz="3600" dirty="0">
                <a:sym typeface="Wingdings" panose="05000000000000000000" pitchFamily="2" charset="2"/>
              </a:rPr>
              <a:t> product + product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39086855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772400"/>
          </a:xfrm>
        </p:spPr>
        <p:txBody>
          <a:bodyPr/>
          <a:lstStyle/>
          <a:p>
            <a:r>
              <a:rPr lang="en-US" dirty="0"/>
              <a:t>Double displacement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390918"/>
            <a:ext cx="9905999" cy="4400283"/>
          </a:xfrm>
        </p:spPr>
        <p:txBody>
          <a:bodyPr>
            <a:normAutofit/>
          </a:bodyPr>
          <a:lstStyle/>
          <a:p>
            <a:r>
              <a:rPr lang="en-US" sz="3600" dirty="0"/>
              <a:t>The following are double displacement reactions:</a:t>
            </a:r>
          </a:p>
          <a:p>
            <a:r>
              <a:rPr lang="en-US" sz="3200" dirty="0"/>
              <a:t>AgNO</a:t>
            </a:r>
            <a:r>
              <a:rPr lang="en-US" sz="3200" baseline="-25000" dirty="0"/>
              <a:t>3</a:t>
            </a:r>
            <a:r>
              <a:rPr lang="en-US" sz="3200" dirty="0"/>
              <a:t> + </a:t>
            </a:r>
            <a:r>
              <a:rPr lang="en-US" sz="3200" dirty="0" err="1"/>
              <a:t>NaCl</a:t>
            </a:r>
            <a:r>
              <a:rPr lang="en-US" sz="3200" dirty="0"/>
              <a:t> </a:t>
            </a:r>
            <a:r>
              <a:rPr lang="en-US" sz="3200" dirty="0">
                <a:sym typeface="Wingdings" panose="05000000000000000000" pitchFamily="2" charset="2"/>
              </a:rPr>
              <a:t></a:t>
            </a:r>
            <a:r>
              <a:rPr lang="en-US" sz="3200" dirty="0"/>
              <a:t> AgCl + NaNO</a:t>
            </a:r>
            <a:r>
              <a:rPr lang="en-US" sz="3200" baseline="-25000" dirty="0"/>
              <a:t>3</a:t>
            </a:r>
          </a:p>
          <a:p>
            <a:r>
              <a:rPr lang="en-US" sz="3200" dirty="0"/>
              <a:t>K</a:t>
            </a:r>
            <a:r>
              <a:rPr lang="en-US" sz="3200" baseline="-25000" dirty="0"/>
              <a:t>2</a:t>
            </a:r>
            <a:r>
              <a:rPr lang="en-US" sz="3200" dirty="0"/>
              <a:t>CO</a:t>
            </a:r>
            <a:r>
              <a:rPr lang="en-US" sz="3200" baseline="-25000" dirty="0"/>
              <a:t>3</a:t>
            </a:r>
            <a:r>
              <a:rPr lang="en-US" sz="3200" dirty="0"/>
              <a:t> + BaCl</a:t>
            </a:r>
            <a:r>
              <a:rPr lang="en-US" sz="3200" baseline="-25000" dirty="0"/>
              <a:t>2</a:t>
            </a:r>
            <a:r>
              <a:rPr lang="en-US" sz="3200" dirty="0"/>
              <a:t> </a:t>
            </a:r>
            <a:r>
              <a:rPr lang="en-US" sz="3200" dirty="0">
                <a:sym typeface="Wingdings" panose="05000000000000000000" pitchFamily="2" charset="2"/>
              </a:rPr>
              <a:t> BaCO</a:t>
            </a:r>
            <a:r>
              <a:rPr lang="en-US" sz="3200" baseline="-25000" dirty="0">
                <a:sym typeface="Wingdings" panose="05000000000000000000" pitchFamily="2" charset="2"/>
              </a:rPr>
              <a:t>3</a:t>
            </a:r>
            <a:r>
              <a:rPr lang="en-US" sz="3200" dirty="0">
                <a:sym typeface="Wingdings" panose="05000000000000000000" pitchFamily="2" charset="2"/>
              </a:rPr>
              <a:t> + 2 </a:t>
            </a:r>
            <a:r>
              <a:rPr lang="en-US" sz="3200" dirty="0" err="1">
                <a:sym typeface="Wingdings" panose="05000000000000000000" pitchFamily="2" charset="2"/>
              </a:rPr>
              <a:t>KCl</a:t>
            </a:r>
            <a:endParaRPr lang="en-US" sz="3200" dirty="0">
              <a:sym typeface="Wingdings" panose="05000000000000000000" pitchFamily="2" charset="2"/>
            </a:endParaRPr>
          </a:p>
          <a:p>
            <a:r>
              <a:rPr lang="en-US" sz="3200" dirty="0"/>
              <a:t>Al</a:t>
            </a:r>
            <a:r>
              <a:rPr lang="en-US" sz="3200" baseline="-25000" dirty="0"/>
              <a:t>2</a:t>
            </a:r>
            <a:r>
              <a:rPr lang="en-US" sz="3200" dirty="0"/>
              <a:t>(SO</a:t>
            </a:r>
            <a:r>
              <a:rPr lang="en-US" sz="3200" baseline="-25000" dirty="0"/>
              <a:t>4</a:t>
            </a:r>
            <a:r>
              <a:rPr lang="en-US" sz="3200" dirty="0"/>
              <a:t>)</a:t>
            </a:r>
            <a:r>
              <a:rPr lang="en-US" sz="3200" baseline="-25000" dirty="0"/>
              <a:t>3</a:t>
            </a:r>
            <a:r>
              <a:rPr lang="en-US" sz="3200" dirty="0"/>
              <a:t> + Ca</a:t>
            </a:r>
            <a:r>
              <a:rPr lang="en-US" sz="3200" baseline="-25000" dirty="0"/>
              <a:t>3</a:t>
            </a:r>
            <a:r>
              <a:rPr lang="en-US" sz="3200" dirty="0"/>
              <a:t>(PO</a:t>
            </a:r>
            <a:r>
              <a:rPr lang="en-US" sz="3200" baseline="-25000" dirty="0"/>
              <a:t>4</a:t>
            </a:r>
            <a:r>
              <a:rPr lang="en-US" sz="3200" dirty="0"/>
              <a:t>)</a:t>
            </a:r>
            <a:r>
              <a:rPr lang="en-US" sz="3200" baseline="-25000" dirty="0"/>
              <a:t>2 </a:t>
            </a:r>
            <a:r>
              <a:rPr lang="en-US" sz="3200" dirty="0">
                <a:sym typeface="Wingdings" panose="05000000000000000000" pitchFamily="2" charset="2"/>
              </a:rPr>
              <a:t> 2 AlPO</a:t>
            </a:r>
            <a:r>
              <a:rPr lang="en-US" sz="3200" baseline="-25000" dirty="0">
                <a:sym typeface="Wingdings" panose="05000000000000000000" pitchFamily="2" charset="2"/>
              </a:rPr>
              <a:t>4</a:t>
            </a:r>
            <a:r>
              <a:rPr lang="en-US" sz="3200" dirty="0">
                <a:sym typeface="Wingdings" panose="05000000000000000000" pitchFamily="2" charset="2"/>
              </a:rPr>
              <a:t> + 3 CaSO</a:t>
            </a:r>
            <a:r>
              <a:rPr lang="en-US" sz="3200" baseline="-25000" dirty="0">
                <a:sym typeface="Wingdings" panose="05000000000000000000" pitchFamily="2" charset="2"/>
              </a:rPr>
              <a:t>4</a:t>
            </a:r>
          </a:p>
          <a:p>
            <a:r>
              <a:rPr lang="en-US" sz="3200" dirty="0">
                <a:sym typeface="Wingdings" panose="05000000000000000000" pitchFamily="2" charset="2"/>
              </a:rPr>
              <a:t>Come up with a general rule to describe double displacement reactions!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201660713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695127"/>
          </a:xfrm>
        </p:spPr>
        <p:txBody>
          <a:bodyPr/>
          <a:lstStyle/>
          <a:p>
            <a:r>
              <a:rPr lang="en-US" dirty="0"/>
              <a:t>practice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313645"/>
            <a:ext cx="9905999" cy="4477556"/>
          </a:xfrm>
        </p:spPr>
        <p:txBody>
          <a:bodyPr>
            <a:normAutofit/>
          </a:bodyPr>
          <a:lstStyle/>
          <a:p>
            <a:r>
              <a:rPr lang="en-US" sz="3600" dirty="0"/>
              <a:t>Predict the products and balance the following reactions</a:t>
            </a:r>
          </a:p>
          <a:p>
            <a:r>
              <a:rPr lang="en-US" dirty="0"/>
              <a:t> </a:t>
            </a:r>
            <a:r>
              <a:rPr lang="en-US" sz="3200" dirty="0"/>
              <a:t>AgC</a:t>
            </a:r>
            <a:r>
              <a:rPr lang="en-US" sz="3200" baseline="-25000" dirty="0"/>
              <a:t>2</a:t>
            </a:r>
            <a:r>
              <a:rPr lang="en-US" sz="3200" dirty="0"/>
              <a:t>H</a:t>
            </a:r>
            <a:r>
              <a:rPr lang="en-US" sz="3200" baseline="-25000" dirty="0"/>
              <a:t>3</a:t>
            </a:r>
            <a:r>
              <a:rPr lang="en-US" sz="3200" dirty="0"/>
              <a:t>O</a:t>
            </a:r>
            <a:r>
              <a:rPr lang="en-US" sz="3200" baseline="-25000" dirty="0"/>
              <a:t>2</a:t>
            </a:r>
            <a:r>
              <a:rPr lang="en-US" sz="3200" dirty="0"/>
              <a:t> + K</a:t>
            </a:r>
            <a:r>
              <a:rPr lang="en-US" sz="3200" baseline="-25000" dirty="0"/>
              <a:t>2</a:t>
            </a:r>
            <a:r>
              <a:rPr lang="en-US" sz="3200" dirty="0"/>
              <a:t>CrO</a:t>
            </a:r>
            <a:r>
              <a:rPr lang="en-US" sz="3200" baseline="-25000" dirty="0"/>
              <a:t>4</a:t>
            </a:r>
            <a:r>
              <a:rPr lang="en-US" sz="3200" dirty="0"/>
              <a:t> </a:t>
            </a:r>
            <a:r>
              <a:rPr lang="en-US" sz="3200" dirty="0">
                <a:sym typeface="Wingdings" panose="05000000000000000000" pitchFamily="2" charset="2"/>
              </a:rPr>
              <a:t></a:t>
            </a:r>
          </a:p>
          <a:p>
            <a:r>
              <a:rPr lang="en-US" sz="3200" dirty="0"/>
              <a:t>Cd</a:t>
            </a:r>
            <a:r>
              <a:rPr lang="en-US" sz="3200" baseline="-25000" dirty="0"/>
              <a:t>3</a:t>
            </a:r>
            <a:r>
              <a:rPr lang="en-US" sz="3200" dirty="0"/>
              <a:t>(PO</a:t>
            </a:r>
            <a:r>
              <a:rPr lang="en-US" sz="3200" baseline="-25000" dirty="0"/>
              <a:t>4</a:t>
            </a:r>
            <a:r>
              <a:rPr lang="en-US" sz="3200" dirty="0"/>
              <a:t>)</a:t>
            </a:r>
            <a:r>
              <a:rPr lang="en-US" sz="3200" baseline="-25000" dirty="0"/>
              <a:t>2</a:t>
            </a:r>
            <a:r>
              <a:rPr lang="en-US" sz="3200" dirty="0"/>
              <a:t> + (NH</a:t>
            </a:r>
            <a:r>
              <a:rPr lang="en-US" sz="3200" baseline="-25000" dirty="0"/>
              <a:t>4</a:t>
            </a:r>
            <a:r>
              <a:rPr lang="en-US" sz="3200" dirty="0"/>
              <a:t>)</a:t>
            </a:r>
            <a:r>
              <a:rPr lang="en-US" sz="3200" baseline="-25000" dirty="0"/>
              <a:t>2</a:t>
            </a:r>
            <a:r>
              <a:rPr lang="en-US" sz="3200" dirty="0"/>
              <a:t>S </a:t>
            </a:r>
            <a:r>
              <a:rPr lang="en-US" sz="3200" dirty="0">
                <a:sym typeface="Wingdings" panose="05000000000000000000" pitchFamily="2" charset="2"/>
              </a:rPr>
              <a:t>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23486445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830355"/>
          </a:xfrm>
        </p:spPr>
        <p:txBody>
          <a:bodyPr/>
          <a:lstStyle/>
          <a:p>
            <a:r>
              <a:rPr lang="en-US" dirty="0"/>
              <a:t>combustion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448873"/>
            <a:ext cx="9905999" cy="4342328"/>
          </a:xfrm>
        </p:spPr>
        <p:txBody>
          <a:bodyPr>
            <a:normAutofit fontScale="92500" lnSpcReduction="10000"/>
          </a:bodyPr>
          <a:lstStyle/>
          <a:p>
            <a:r>
              <a:rPr lang="en-US" sz="3600" dirty="0"/>
              <a:t>A combustion reaction occurs when a Hydrocarbon (molecule with lots of C’s and H’s, possibly O’s as well) combines with O</a:t>
            </a:r>
            <a:r>
              <a:rPr lang="en-US" sz="3600" baseline="-25000" dirty="0"/>
              <a:t>2</a:t>
            </a:r>
            <a:r>
              <a:rPr lang="en-US" sz="3600" dirty="0"/>
              <a:t> gas to create CO</a:t>
            </a:r>
            <a:r>
              <a:rPr lang="en-US" sz="3600" baseline="-25000" dirty="0"/>
              <a:t>2</a:t>
            </a:r>
            <a:r>
              <a:rPr lang="en-US" sz="3600" dirty="0"/>
              <a:t> and H</a:t>
            </a:r>
            <a:r>
              <a:rPr lang="en-US" sz="3600" baseline="-25000" dirty="0"/>
              <a:t>2</a:t>
            </a:r>
            <a:r>
              <a:rPr lang="en-US" sz="3600" dirty="0"/>
              <a:t>O.</a:t>
            </a:r>
          </a:p>
          <a:p>
            <a:r>
              <a:rPr lang="en-US" sz="3600" dirty="0"/>
              <a:t>3 things needed for combustion:</a:t>
            </a:r>
          </a:p>
          <a:p>
            <a:pPr lvl="1"/>
            <a:r>
              <a:rPr lang="en-US" sz="3200" dirty="0"/>
              <a:t>Fuel (hydrocarbon)</a:t>
            </a:r>
          </a:p>
          <a:p>
            <a:pPr lvl="1"/>
            <a:r>
              <a:rPr lang="en-US" sz="3200" dirty="0"/>
              <a:t>Oxygen (O</a:t>
            </a:r>
            <a:r>
              <a:rPr lang="en-US" sz="3200" baseline="-25000" dirty="0"/>
              <a:t>2</a:t>
            </a:r>
            <a:r>
              <a:rPr lang="en-US" sz="3200" dirty="0"/>
              <a:t>)</a:t>
            </a:r>
          </a:p>
          <a:p>
            <a:pPr lvl="1"/>
            <a:r>
              <a:rPr lang="en-US" sz="3200" dirty="0"/>
              <a:t>Something to ignite reaction (a spark)</a:t>
            </a:r>
          </a:p>
        </p:txBody>
      </p:sp>
    </p:spTree>
    <p:extLst>
      <p:ext uri="{BB962C8B-B14F-4D97-AF65-F5344CB8AC3E}">
        <p14:creationId xmlns:p14="http://schemas.microsoft.com/office/powerpoint/2010/main" val="342135060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830355"/>
          </a:xfrm>
        </p:spPr>
        <p:txBody>
          <a:bodyPr/>
          <a:lstStyle/>
          <a:p>
            <a:r>
              <a:rPr lang="en-US" dirty="0"/>
              <a:t>combustion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448873"/>
            <a:ext cx="9905999" cy="4342328"/>
          </a:xfrm>
        </p:spPr>
        <p:txBody>
          <a:bodyPr>
            <a:normAutofit/>
          </a:bodyPr>
          <a:lstStyle/>
          <a:p>
            <a:r>
              <a:rPr lang="en-US" sz="3200" dirty="0"/>
              <a:t>In general: </a:t>
            </a:r>
            <a:br>
              <a:rPr lang="en-US" sz="3200" dirty="0"/>
            </a:br>
            <a:r>
              <a:rPr lang="en-US" sz="3200" dirty="0" err="1"/>
              <a:t>C</a:t>
            </a:r>
            <a:r>
              <a:rPr lang="en-US" sz="3200" baseline="-25000" dirty="0" err="1"/>
              <a:t>x</a:t>
            </a:r>
            <a:r>
              <a:rPr lang="en-US" sz="3200" dirty="0" err="1"/>
              <a:t>H</a:t>
            </a:r>
            <a:r>
              <a:rPr lang="en-US" sz="3200" baseline="-25000" dirty="0" err="1"/>
              <a:t>y</a:t>
            </a:r>
            <a:r>
              <a:rPr lang="en-US" sz="3200" baseline="-25000" dirty="0"/>
              <a:t> </a:t>
            </a:r>
            <a:r>
              <a:rPr lang="en-US" sz="3200" dirty="0"/>
              <a:t>+ O</a:t>
            </a:r>
            <a:r>
              <a:rPr lang="en-US" sz="3200" baseline="-25000" dirty="0"/>
              <a:t>2 </a:t>
            </a:r>
            <a:r>
              <a:rPr lang="en-US" sz="3200" dirty="0">
                <a:sym typeface="Wingdings" pitchFamily="2" charset="2"/>
              </a:rPr>
              <a:t> CO</a:t>
            </a:r>
            <a:r>
              <a:rPr lang="en-US" sz="3200" baseline="-25000" dirty="0">
                <a:sym typeface="Wingdings" pitchFamily="2" charset="2"/>
              </a:rPr>
              <a:t>2 </a:t>
            </a:r>
            <a:r>
              <a:rPr lang="en-US" sz="3200" dirty="0">
                <a:sym typeface="Wingdings" pitchFamily="2" charset="2"/>
              </a:rPr>
              <a:t>+ H</a:t>
            </a:r>
            <a:r>
              <a:rPr lang="en-US" sz="3200" baseline="-25000" dirty="0">
                <a:sym typeface="Wingdings" pitchFamily="2" charset="2"/>
              </a:rPr>
              <a:t>2</a:t>
            </a:r>
            <a:r>
              <a:rPr lang="en-US" sz="3200" dirty="0">
                <a:sym typeface="Wingdings" pitchFamily="2" charset="2"/>
              </a:rPr>
              <a:t>O</a:t>
            </a:r>
          </a:p>
          <a:p>
            <a:r>
              <a:rPr lang="en-US" sz="3200" dirty="0">
                <a:sym typeface="Wingdings" pitchFamily="2" charset="2"/>
              </a:rPr>
              <a:t>Products in combustion are CO</a:t>
            </a:r>
            <a:r>
              <a:rPr lang="en-US" sz="3200" baseline="-25000" dirty="0">
                <a:sym typeface="Wingdings" pitchFamily="2" charset="2"/>
              </a:rPr>
              <a:t>2 </a:t>
            </a:r>
            <a:r>
              <a:rPr lang="en-US" sz="3200" dirty="0">
                <a:sym typeface="Wingdings" pitchFamily="2" charset="2"/>
              </a:rPr>
              <a:t>and H</a:t>
            </a:r>
            <a:r>
              <a:rPr lang="en-US" sz="3200" baseline="-25000" dirty="0">
                <a:sym typeface="Wingdings" pitchFamily="2" charset="2"/>
              </a:rPr>
              <a:t>2</a:t>
            </a:r>
            <a:r>
              <a:rPr lang="en-US" sz="3200" dirty="0">
                <a:sym typeface="Wingdings" pitchFamily="2" charset="2"/>
              </a:rPr>
              <a:t>O. (although incomplete burning does cause some by-products like CO) </a:t>
            </a:r>
          </a:p>
          <a:p>
            <a:r>
              <a:rPr lang="en-US" sz="3200" dirty="0">
                <a:sym typeface="Wingdings" pitchFamily="2" charset="2"/>
              </a:rPr>
              <a:t>Exception: when combusting a non hydrocarbon </a:t>
            </a:r>
          </a:p>
          <a:p>
            <a:r>
              <a:rPr lang="en-US" sz="3200" dirty="0">
                <a:sym typeface="Wingdings" pitchFamily="2" charset="2"/>
              </a:rPr>
              <a:t>Ex: </a:t>
            </a:r>
            <a:r>
              <a:rPr lang="en-US" sz="3200" b="1" dirty="0">
                <a:sym typeface="Wingdings" pitchFamily="2" charset="2"/>
              </a:rPr>
              <a:t>2Mg(s) + O</a:t>
            </a:r>
            <a:r>
              <a:rPr lang="en-US" sz="3200" b="1" baseline="-25000" dirty="0">
                <a:sym typeface="Wingdings" pitchFamily="2" charset="2"/>
              </a:rPr>
              <a:t>2</a:t>
            </a:r>
            <a:r>
              <a:rPr lang="en-US" sz="3200" b="1" dirty="0">
                <a:sym typeface="Wingdings" pitchFamily="2" charset="2"/>
              </a:rPr>
              <a:t>(g)  2MgO(s)</a:t>
            </a:r>
          </a:p>
          <a:p>
            <a:endParaRPr lang="en-US" sz="3200" b="1" dirty="0">
              <a:sym typeface="Wingdings" pitchFamily="2" charset="2"/>
            </a:endParaRP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9007210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830355"/>
          </a:xfrm>
        </p:spPr>
        <p:txBody>
          <a:bodyPr/>
          <a:lstStyle/>
          <a:p>
            <a:r>
              <a:rPr lang="en-US" dirty="0"/>
              <a:t>combustion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448873"/>
            <a:ext cx="9905999" cy="4342328"/>
          </a:xfrm>
        </p:spPr>
        <p:txBody>
          <a:bodyPr>
            <a:normAutofit/>
          </a:bodyPr>
          <a:lstStyle/>
          <a:p>
            <a:r>
              <a:rPr lang="en-US" sz="3200" dirty="0"/>
              <a:t>Predict the products and balance the following combustion reactions</a:t>
            </a:r>
          </a:p>
          <a:p>
            <a:r>
              <a:rPr lang="en-US" sz="3200" dirty="0"/>
              <a:t>C</a:t>
            </a:r>
            <a:r>
              <a:rPr lang="en-US" sz="3200" baseline="-25000" dirty="0"/>
              <a:t>2</a:t>
            </a:r>
            <a:r>
              <a:rPr lang="en-US" sz="3200" dirty="0"/>
              <a:t>H</a:t>
            </a:r>
            <a:r>
              <a:rPr lang="en-US" sz="3200" baseline="-25000" dirty="0"/>
              <a:t>6</a:t>
            </a:r>
            <a:r>
              <a:rPr lang="en-US" sz="3200" dirty="0"/>
              <a:t> + O</a:t>
            </a:r>
            <a:r>
              <a:rPr lang="en-US" sz="3200" baseline="-25000" dirty="0"/>
              <a:t>2</a:t>
            </a:r>
            <a:r>
              <a:rPr lang="en-US" sz="3200" dirty="0"/>
              <a:t> </a:t>
            </a:r>
            <a:r>
              <a:rPr lang="en-US" sz="3200" dirty="0">
                <a:sym typeface="Wingdings" panose="05000000000000000000" pitchFamily="2" charset="2"/>
              </a:rPr>
              <a:t></a:t>
            </a:r>
          </a:p>
          <a:p>
            <a:r>
              <a:rPr lang="en-US" sz="3200" dirty="0">
                <a:sym typeface="Wingdings" panose="05000000000000000000" pitchFamily="2" charset="2"/>
              </a:rPr>
              <a:t>C</a:t>
            </a:r>
            <a:r>
              <a:rPr lang="en-US" sz="3200" baseline="-25000" dirty="0">
                <a:sym typeface="Wingdings" panose="05000000000000000000" pitchFamily="2" charset="2"/>
              </a:rPr>
              <a:t>3</a:t>
            </a:r>
            <a:r>
              <a:rPr lang="en-US" sz="3200" dirty="0">
                <a:sym typeface="Wingdings" panose="05000000000000000000" pitchFamily="2" charset="2"/>
              </a:rPr>
              <a:t>H</a:t>
            </a:r>
            <a:r>
              <a:rPr lang="en-US" sz="3200" baseline="-25000" dirty="0">
                <a:sym typeface="Wingdings" panose="05000000000000000000" pitchFamily="2" charset="2"/>
              </a:rPr>
              <a:t>8</a:t>
            </a:r>
            <a:r>
              <a:rPr lang="en-US" sz="3200" dirty="0">
                <a:sym typeface="Wingdings" panose="05000000000000000000" pitchFamily="2" charset="2"/>
              </a:rPr>
              <a:t> + O</a:t>
            </a:r>
            <a:r>
              <a:rPr lang="en-US" sz="3200" baseline="-25000" dirty="0">
                <a:sym typeface="Wingdings" panose="05000000000000000000" pitchFamily="2" charset="2"/>
              </a:rPr>
              <a:t>2</a:t>
            </a:r>
            <a:r>
              <a:rPr lang="en-US" sz="3200" dirty="0">
                <a:sym typeface="Wingdings" panose="05000000000000000000" pitchFamily="2" charset="2"/>
              </a:rPr>
              <a:t> </a:t>
            </a:r>
          </a:p>
          <a:p>
            <a:r>
              <a:rPr lang="en-US" sz="3200" dirty="0">
                <a:sym typeface="Wingdings" panose="05000000000000000000" pitchFamily="2" charset="2"/>
              </a:rPr>
              <a:t>C</a:t>
            </a:r>
            <a:r>
              <a:rPr lang="en-US" sz="3200" baseline="-25000" dirty="0">
                <a:sym typeface="Wingdings" panose="05000000000000000000" pitchFamily="2" charset="2"/>
              </a:rPr>
              <a:t>6</a:t>
            </a:r>
            <a:r>
              <a:rPr lang="en-US" sz="3200" dirty="0">
                <a:sym typeface="Wingdings" panose="05000000000000000000" pitchFamily="2" charset="2"/>
              </a:rPr>
              <a:t>H</a:t>
            </a:r>
            <a:r>
              <a:rPr lang="en-US" sz="3200" baseline="-25000" dirty="0">
                <a:sym typeface="Wingdings" panose="05000000000000000000" pitchFamily="2" charset="2"/>
              </a:rPr>
              <a:t>14</a:t>
            </a:r>
            <a:r>
              <a:rPr lang="en-US" sz="3200" dirty="0">
                <a:sym typeface="Wingdings" panose="05000000000000000000" pitchFamily="2" charset="2"/>
              </a:rPr>
              <a:t> + O</a:t>
            </a:r>
            <a:r>
              <a:rPr lang="en-US" sz="3200" baseline="-25000" dirty="0">
                <a:sym typeface="Wingdings" panose="05000000000000000000" pitchFamily="2" charset="2"/>
              </a:rPr>
              <a:t>2</a:t>
            </a:r>
            <a:r>
              <a:rPr lang="en-US" sz="3200" dirty="0">
                <a:sym typeface="Wingdings" panose="05000000000000000000" pitchFamily="2" charset="2"/>
              </a:rPr>
              <a:t> 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8964131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708006"/>
          </a:xfrm>
        </p:spPr>
        <p:txBody>
          <a:bodyPr/>
          <a:lstStyle/>
          <a:p>
            <a:r>
              <a:rPr lang="en-US" dirty="0"/>
              <a:t>Practice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326524"/>
            <a:ext cx="9905999" cy="4464677"/>
          </a:xfrm>
        </p:spPr>
        <p:txBody>
          <a:bodyPr/>
          <a:lstStyle/>
          <a:p>
            <a:r>
              <a:rPr lang="en-US" sz="3600" dirty="0"/>
              <a:t>Use your rules to state the type of reaction, predict the products and balance the following reactions:</a:t>
            </a:r>
          </a:p>
          <a:p>
            <a:pPr marL="609600" lvl="0" indent="-609600">
              <a:lnSpc>
                <a:spcPct val="100000"/>
              </a:lnSpc>
              <a:spcBef>
                <a:spcPct val="20000"/>
              </a:spcBef>
              <a:buSzTx/>
              <a:buFontTx/>
              <a:buAutoNum type="arabicPeriod"/>
            </a:pPr>
            <a:r>
              <a:rPr lang="en-US" sz="3200" b="1" dirty="0">
                <a:solidFill>
                  <a:prstClr val="white"/>
                </a:solidFill>
                <a:latin typeface="Calibri"/>
              </a:rPr>
              <a:t>BaCl</a:t>
            </a:r>
            <a:r>
              <a:rPr lang="en-US" sz="3200" b="1" baseline="-25000" dirty="0">
                <a:solidFill>
                  <a:prstClr val="white"/>
                </a:solidFill>
                <a:latin typeface="Calibri"/>
              </a:rPr>
              <a:t>2 </a:t>
            </a:r>
            <a:r>
              <a:rPr lang="en-US" sz="3200" b="1" dirty="0">
                <a:solidFill>
                  <a:prstClr val="white"/>
                </a:solidFill>
                <a:latin typeface="Calibri"/>
              </a:rPr>
              <a:t>+ H</a:t>
            </a:r>
            <a:r>
              <a:rPr lang="en-US" sz="3200" b="1" baseline="-25000" dirty="0">
                <a:solidFill>
                  <a:prstClr val="white"/>
                </a:solidFill>
                <a:latin typeface="Calibri"/>
              </a:rPr>
              <a:t>2</a:t>
            </a:r>
            <a:r>
              <a:rPr lang="en-US" sz="3200" b="1" dirty="0">
                <a:solidFill>
                  <a:prstClr val="white"/>
                </a:solidFill>
                <a:latin typeface="Calibri"/>
              </a:rPr>
              <a:t>SO</a:t>
            </a:r>
            <a:r>
              <a:rPr lang="en-US" sz="3200" b="1" baseline="-25000" dirty="0">
                <a:solidFill>
                  <a:prstClr val="white"/>
                </a:solidFill>
                <a:latin typeface="Calibri"/>
              </a:rPr>
              <a:t>4</a:t>
            </a:r>
            <a:r>
              <a:rPr lang="en-US" sz="3200" b="1" dirty="0">
                <a:solidFill>
                  <a:prstClr val="white"/>
                </a:solidFill>
                <a:latin typeface="Calibri"/>
              </a:rPr>
              <a:t> </a:t>
            </a:r>
            <a:r>
              <a:rPr lang="en-US" sz="3200" b="1" dirty="0">
                <a:solidFill>
                  <a:prstClr val="white"/>
                </a:solidFill>
                <a:latin typeface="Calibri"/>
                <a:sym typeface="Wingdings" pitchFamily="2" charset="2"/>
              </a:rPr>
              <a:t></a:t>
            </a:r>
          </a:p>
          <a:p>
            <a:pPr marL="609600" lvl="0" indent="-609600">
              <a:lnSpc>
                <a:spcPct val="100000"/>
              </a:lnSpc>
              <a:spcBef>
                <a:spcPct val="20000"/>
              </a:spcBef>
              <a:buSzTx/>
              <a:buFontTx/>
              <a:buAutoNum type="arabicPeriod"/>
            </a:pPr>
            <a:r>
              <a:rPr lang="en-US" sz="3200" b="1" dirty="0">
                <a:solidFill>
                  <a:prstClr val="white"/>
                </a:solidFill>
                <a:latin typeface="Calibri"/>
                <a:sym typeface="Wingdings" pitchFamily="2" charset="2"/>
              </a:rPr>
              <a:t>C</a:t>
            </a:r>
            <a:r>
              <a:rPr lang="en-US" sz="3200" b="1" baseline="-25000" dirty="0">
                <a:solidFill>
                  <a:prstClr val="white"/>
                </a:solidFill>
                <a:latin typeface="Calibri"/>
                <a:sym typeface="Wingdings" pitchFamily="2" charset="2"/>
              </a:rPr>
              <a:t>6</a:t>
            </a:r>
            <a:r>
              <a:rPr lang="en-US" sz="3200" b="1" dirty="0">
                <a:solidFill>
                  <a:prstClr val="white"/>
                </a:solidFill>
                <a:latin typeface="Calibri"/>
                <a:sym typeface="Wingdings" pitchFamily="2" charset="2"/>
              </a:rPr>
              <a:t>H</a:t>
            </a:r>
            <a:r>
              <a:rPr lang="en-US" sz="3200" b="1" baseline="-25000" dirty="0">
                <a:solidFill>
                  <a:prstClr val="white"/>
                </a:solidFill>
                <a:latin typeface="Calibri"/>
                <a:sym typeface="Wingdings" pitchFamily="2" charset="2"/>
              </a:rPr>
              <a:t>12</a:t>
            </a:r>
            <a:r>
              <a:rPr lang="en-US" sz="3200" b="1" dirty="0">
                <a:solidFill>
                  <a:prstClr val="white"/>
                </a:solidFill>
                <a:latin typeface="Calibri"/>
                <a:sym typeface="Wingdings" pitchFamily="2" charset="2"/>
              </a:rPr>
              <a:t> +  O</a:t>
            </a:r>
            <a:r>
              <a:rPr lang="en-US" sz="3200" b="1" baseline="-25000" dirty="0">
                <a:solidFill>
                  <a:prstClr val="white"/>
                </a:solidFill>
                <a:latin typeface="Calibri"/>
                <a:sym typeface="Wingdings" pitchFamily="2" charset="2"/>
              </a:rPr>
              <a:t>2 </a:t>
            </a:r>
            <a:r>
              <a:rPr lang="en-US" sz="3200" b="1" dirty="0">
                <a:solidFill>
                  <a:prstClr val="white"/>
                </a:solidFill>
                <a:latin typeface="Calibri"/>
                <a:sym typeface="Wingdings" pitchFamily="2" charset="2"/>
              </a:rPr>
              <a:t></a:t>
            </a:r>
          </a:p>
          <a:p>
            <a:pPr marL="609600" lvl="0" indent="-609600">
              <a:lnSpc>
                <a:spcPct val="100000"/>
              </a:lnSpc>
              <a:spcBef>
                <a:spcPct val="20000"/>
              </a:spcBef>
              <a:buSzTx/>
              <a:buFontTx/>
              <a:buAutoNum type="arabicPeriod"/>
            </a:pPr>
            <a:r>
              <a:rPr lang="en-US" sz="3200" b="1" dirty="0">
                <a:solidFill>
                  <a:prstClr val="white"/>
                </a:solidFill>
                <a:latin typeface="Calibri"/>
              </a:rPr>
              <a:t>Zn + CuSO</a:t>
            </a:r>
            <a:r>
              <a:rPr lang="en-US" sz="3200" b="1" baseline="-25000" dirty="0">
                <a:solidFill>
                  <a:prstClr val="white"/>
                </a:solidFill>
                <a:latin typeface="Calibri"/>
              </a:rPr>
              <a:t>4 </a:t>
            </a:r>
            <a:r>
              <a:rPr lang="en-US" sz="3200" b="1" dirty="0">
                <a:solidFill>
                  <a:prstClr val="white"/>
                </a:solidFill>
                <a:latin typeface="Calibri"/>
                <a:sym typeface="Wingdings" pitchFamily="2" charset="2"/>
              </a:rPr>
              <a:t></a:t>
            </a:r>
          </a:p>
          <a:p>
            <a:pPr marL="609600" lvl="0" indent="-609600">
              <a:lnSpc>
                <a:spcPct val="100000"/>
              </a:lnSpc>
              <a:spcBef>
                <a:spcPct val="20000"/>
              </a:spcBef>
              <a:buSzTx/>
              <a:buFontTx/>
              <a:buAutoNum type="arabicPeriod"/>
            </a:pPr>
            <a:r>
              <a:rPr lang="en-US" sz="3200" b="1" dirty="0">
                <a:solidFill>
                  <a:prstClr val="white"/>
                </a:solidFill>
                <a:latin typeface="Calibri"/>
              </a:rPr>
              <a:t>Cs + Br</a:t>
            </a:r>
            <a:r>
              <a:rPr lang="en-US" sz="3200" b="1" baseline="-25000" dirty="0">
                <a:solidFill>
                  <a:prstClr val="white"/>
                </a:solidFill>
                <a:latin typeface="Calibri"/>
              </a:rPr>
              <a:t>2 </a:t>
            </a:r>
            <a:r>
              <a:rPr lang="en-US" sz="3200" b="1" dirty="0">
                <a:solidFill>
                  <a:prstClr val="white"/>
                </a:solidFill>
                <a:latin typeface="Calibri"/>
                <a:sym typeface="Wingdings" pitchFamily="2" charset="2"/>
              </a:rPr>
              <a:t></a:t>
            </a:r>
          </a:p>
          <a:p>
            <a:pPr marL="609600" lvl="0" indent="-609600">
              <a:lnSpc>
                <a:spcPct val="100000"/>
              </a:lnSpc>
              <a:spcBef>
                <a:spcPct val="20000"/>
              </a:spcBef>
              <a:buSzTx/>
              <a:buFontTx/>
              <a:buAutoNum type="arabicPeriod"/>
            </a:pPr>
            <a:r>
              <a:rPr lang="en-US" sz="3200" b="1" dirty="0">
                <a:solidFill>
                  <a:prstClr val="white"/>
                </a:solidFill>
                <a:latin typeface="Calibri"/>
                <a:sym typeface="Wingdings" pitchFamily="2" charset="2"/>
              </a:rPr>
              <a:t>FeCO</a:t>
            </a:r>
            <a:r>
              <a:rPr lang="en-US" sz="3200" b="1" baseline="-25000" dirty="0">
                <a:solidFill>
                  <a:prstClr val="white"/>
                </a:solidFill>
                <a:latin typeface="Calibri"/>
                <a:sym typeface="Wingdings" pitchFamily="2" charset="2"/>
              </a:rPr>
              <a:t>3</a:t>
            </a:r>
            <a:r>
              <a:rPr lang="en-US" sz="3200" b="1" dirty="0">
                <a:solidFill>
                  <a:prstClr val="white"/>
                </a:solidFill>
                <a:latin typeface="Calibri"/>
                <a:sym typeface="Wingdings" pitchFamily="2" charset="2"/>
              </a:rPr>
              <a:t> 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726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9"/>
            <a:ext cx="9905998" cy="818396"/>
          </a:xfrm>
        </p:spPr>
        <p:txBody>
          <a:bodyPr/>
          <a:lstStyle/>
          <a:p>
            <a:r>
              <a:rPr lang="en-US" dirty="0" err="1"/>
              <a:t>cLOSURE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405054"/>
            <a:ext cx="9905999" cy="4386147"/>
          </a:xfrm>
        </p:spPr>
        <p:txBody>
          <a:bodyPr>
            <a:normAutofit/>
          </a:bodyPr>
          <a:lstStyle/>
          <a:p>
            <a:r>
              <a:rPr lang="en-US" sz="4000" dirty="0"/>
              <a:t>Write an equation for the reaction we just saw in the video between Hydrogen and Oxygen molecules.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919337"/>
          </a:xfrm>
        </p:spPr>
        <p:txBody>
          <a:bodyPr/>
          <a:lstStyle/>
          <a:p>
            <a:r>
              <a:rPr lang="en-US" dirty="0" err="1"/>
              <a:t>Bellwork</a:t>
            </a:r>
            <a:r>
              <a:rPr lang="en-US" dirty="0"/>
              <a:t> 11-30-16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537855"/>
            <a:ext cx="9905999" cy="4253346"/>
          </a:xfrm>
        </p:spPr>
        <p:txBody>
          <a:bodyPr>
            <a:normAutofit/>
          </a:bodyPr>
          <a:lstStyle/>
          <a:p>
            <a:r>
              <a:rPr lang="en-US" sz="4000" dirty="0"/>
              <a:t>Predict the products and balance the following equations:</a:t>
            </a:r>
          </a:p>
          <a:p>
            <a:r>
              <a:rPr lang="en-US" sz="4000" dirty="0"/>
              <a:t>H</a:t>
            </a:r>
            <a:r>
              <a:rPr lang="en-US" sz="4000" baseline="-25000" dirty="0"/>
              <a:t>2(g)</a:t>
            </a:r>
            <a:r>
              <a:rPr lang="en-US" sz="4000" dirty="0"/>
              <a:t> + O</a:t>
            </a:r>
            <a:r>
              <a:rPr lang="en-US" sz="4000" baseline="-25000" dirty="0"/>
              <a:t>2(g)</a:t>
            </a:r>
            <a:r>
              <a:rPr lang="en-US" sz="4000" dirty="0"/>
              <a:t> </a:t>
            </a:r>
            <a:r>
              <a:rPr lang="en-US" sz="4000" dirty="0">
                <a:sym typeface="Wingdings" panose="05000000000000000000" pitchFamily="2" charset="2"/>
              </a:rPr>
              <a:t></a:t>
            </a:r>
          </a:p>
          <a:p>
            <a:endParaRPr lang="en-US" sz="4000" dirty="0">
              <a:sym typeface="Wingdings" panose="05000000000000000000" pitchFamily="2" charset="2"/>
            </a:endParaRPr>
          </a:p>
          <a:p>
            <a:r>
              <a:rPr lang="en-US" sz="4000" dirty="0">
                <a:sym typeface="Wingdings" panose="05000000000000000000" pitchFamily="2" charset="2"/>
              </a:rPr>
              <a:t>Mg</a:t>
            </a:r>
            <a:r>
              <a:rPr lang="en-US" sz="4000" baseline="-25000" dirty="0">
                <a:sym typeface="Wingdings" panose="05000000000000000000" pitchFamily="2" charset="2"/>
              </a:rPr>
              <a:t>(s)</a:t>
            </a:r>
            <a:r>
              <a:rPr lang="en-US" sz="4000" dirty="0">
                <a:sym typeface="Wingdings" panose="05000000000000000000" pitchFamily="2" charset="2"/>
              </a:rPr>
              <a:t> + N</a:t>
            </a:r>
            <a:r>
              <a:rPr lang="en-US" sz="4000" baseline="-25000" dirty="0">
                <a:sym typeface="Wingdings" panose="05000000000000000000" pitchFamily="2" charset="2"/>
              </a:rPr>
              <a:t>2(g)</a:t>
            </a:r>
            <a:r>
              <a:rPr lang="en-US" sz="4000" dirty="0">
                <a:sym typeface="Wingdings" panose="05000000000000000000" pitchFamily="2" charset="2"/>
              </a:rPr>
              <a:t> 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76572886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856991"/>
          </a:xfrm>
        </p:spPr>
        <p:txBody>
          <a:bodyPr/>
          <a:lstStyle/>
          <a:p>
            <a:r>
              <a:rPr lang="en-US" dirty="0"/>
              <a:t>ONLINE QUIZZES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475510"/>
            <a:ext cx="9905999" cy="5382490"/>
          </a:xfrm>
        </p:spPr>
        <p:txBody>
          <a:bodyPr>
            <a:normAutofit/>
          </a:bodyPr>
          <a:lstStyle/>
          <a:p>
            <a:r>
              <a:rPr lang="en-US" sz="4000" dirty="0">
                <a:hlinkClick r:id="rId2"/>
              </a:rPr>
              <a:t>http://www.sciencegeek.net/APchemistry/APtaters/ReactionIdentification.htm</a:t>
            </a:r>
            <a:endParaRPr lang="en-US" sz="4000" dirty="0"/>
          </a:p>
          <a:p>
            <a:r>
              <a:rPr lang="en-US" sz="4000" dirty="0">
                <a:hlinkClick r:id="rId3"/>
              </a:rPr>
              <a:t>http://www.kentschools.net/ccarman/cp-chemistry/practice-quizzes/quiz-2-1/</a:t>
            </a:r>
            <a:endParaRPr lang="en-US" sz="4000" dirty="0"/>
          </a:p>
          <a:p>
            <a:r>
              <a:rPr lang="en-US" sz="4000" dirty="0">
                <a:hlinkClick r:id="rId4"/>
              </a:rPr>
              <a:t>http://www.sciencegeek.net/APchemistry/APtaters/ReactionProducts.htm</a:t>
            </a:r>
            <a:endParaRPr lang="en-US" sz="4000" dirty="0"/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36116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872825"/>
          </a:xfrm>
        </p:spPr>
        <p:txBody>
          <a:bodyPr/>
          <a:lstStyle/>
          <a:p>
            <a:r>
              <a:rPr lang="en-US" dirty="0"/>
              <a:t>Bell Work 11-22-16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524000"/>
            <a:ext cx="9905999" cy="4267201"/>
          </a:xfrm>
        </p:spPr>
        <p:txBody>
          <a:bodyPr>
            <a:normAutofit/>
          </a:bodyPr>
          <a:lstStyle/>
          <a:p>
            <a:r>
              <a:rPr lang="en-US" sz="4000" dirty="0" err="1"/>
              <a:t>Pb</a:t>
            </a:r>
            <a:r>
              <a:rPr lang="en-US" sz="4000" dirty="0"/>
              <a:t>(NO</a:t>
            </a:r>
            <a:r>
              <a:rPr lang="en-US" sz="4000" baseline="-25000" dirty="0"/>
              <a:t>3</a:t>
            </a:r>
            <a:r>
              <a:rPr lang="en-US" sz="4000" dirty="0"/>
              <a:t>)</a:t>
            </a:r>
            <a:r>
              <a:rPr lang="en-US" sz="4000" baseline="-25000" dirty="0"/>
              <a:t>2</a:t>
            </a:r>
            <a:r>
              <a:rPr lang="en-US" sz="4000" dirty="0"/>
              <a:t> + 2KI </a:t>
            </a:r>
            <a:r>
              <a:rPr lang="en-US" sz="4000" dirty="0">
                <a:sym typeface="Wingdings" pitchFamily="2" charset="2"/>
              </a:rPr>
              <a:t> 2KNO</a:t>
            </a:r>
            <a:r>
              <a:rPr lang="en-US" sz="4000" baseline="-25000" dirty="0">
                <a:sym typeface="Wingdings" pitchFamily="2" charset="2"/>
              </a:rPr>
              <a:t>3</a:t>
            </a:r>
            <a:r>
              <a:rPr lang="en-US" sz="4000" dirty="0">
                <a:sym typeface="Wingdings" pitchFamily="2" charset="2"/>
              </a:rPr>
              <a:t> + PbI</a:t>
            </a:r>
            <a:r>
              <a:rPr lang="en-US" sz="4000" baseline="-25000" dirty="0">
                <a:sym typeface="Wingdings" pitchFamily="2" charset="2"/>
              </a:rPr>
              <a:t>2</a:t>
            </a:r>
            <a:endParaRPr lang="en-US" sz="4000" dirty="0">
              <a:sym typeface="Wingdings" pitchFamily="2" charset="2"/>
            </a:endParaRPr>
          </a:p>
          <a:p>
            <a:pPr lvl="1"/>
            <a:r>
              <a:rPr lang="en-US" sz="3600" dirty="0">
                <a:sym typeface="Wingdings" pitchFamily="2" charset="2"/>
              </a:rPr>
              <a:t>Name all the substances in this reaction</a:t>
            </a:r>
          </a:p>
          <a:p>
            <a:pPr lvl="1"/>
            <a:r>
              <a:rPr lang="en-US" sz="3600" dirty="0">
                <a:sym typeface="Wingdings" pitchFamily="2" charset="2"/>
              </a:rPr>
              <a:t>Which are the products? Reactants?</a:t>
            </a:r>
          </a:p>
          <a:p>
            <a:pPr lvl="1"/>
            <a:r>
              <a:rPr lang="en-US" sz="3600" dirty="0">
                <a:sym typeface="Wingdings" pitchFamily="2" charset="2"/>
              </a:rPr>
              <a:t>If I said this reaction was exothermic, would energy be a product </a:t>
            </a:r>
            <a:r>
              <a:rPr lang="en-US" sz="3600">
                <a:sym typeface="Wingdings" pitchFamily="2" charset="2"/>
              </a:rPr>
              <a:t>or reactant?</a:t>
            </a:r>
            <a:endParaRPr lang="en-US" sz="3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790152"/>
          </a:xfrm>
        </p:spPr>
        <p:txBody>
          <a:bodyPr/>
          <a:lstStyle/>
          <a:p>
            <a:r>
              <a:rPr lang="en-US" dirty="0" err="1"/>
              <a:t>Bellwork</a:t>
            </a:r>
            <a:r>
              <a:rPr lang="en-US" dirty="0"/>
              <a:t> 11-23-16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408670"/>
            <a:ext cx="9905999" cy="4382531"/>
          </a:xfrm>
        </p:spPr>
        <p:txBody>
          <a:bodyPr>
            <a:normAutofit/>
          </a:bodyPr>
          <a:lstStyle/>
          <a:p>
            <a:r>
              <a:rPr lang="en-US" sz="4000" dirty="0"/>
              <a:t>Go to class website</a:t>
            </a:r>
          </a:p>
          <a:p>
            <a:r>
              <a:rPr lang="en-US" sz="4000" dirty="0"/>
              <a:t>“</a:t>
            </a:r>
            <a:r>
              <a:rPr lang="en-US" sz="4000" dirty="0" err="1"/>
              <a:t>Powerpoints</a:t>
            </a:r>
            <a:r>
              <a:rPr lang="en-US" sz="4000" dirty="0"/>
              <a:t>”</a:t>
            </a:r>
          </a:p>
          <a:p>
            <a:r>
              <a:rPr lang="en-US" sz="4000" dirty="0"/>
              <a:t>“Chemical reactions.pptx”</a:t>
            </a:r>
          </a:p>
          <a:p>
            <a:r>
              <a:rPr lang="en-US" sz="4000" dirty="0"/>
              <a:t>Take notes from slide 7-12</a:t>
            </a:r>
          </a:p>
        </p:txBody>
      </p:sp>
    </p:spTree>
    <p:extLst>
      <p:ext uri="{BB962C8B-B14F-4D97-AF65-F5344CB8AC3E}">
        <p14:creationId xmlns:p14="http://schemas.microsoft.com/office/powerpoint/2010/main" val="24410548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790152"/>
          </a:xfrm>
        </p:spPr>
        <p:txBody>
          <a:bodyPr/>
          <a:lstStyle/>
          <a:p>
            <a:r>
              <a:rPr lang="en-US" dirty="0"/>
              <a:t>Chemical reactions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408670"/>
            <a:ext cx="9905999" cy="4382531"/>
          </a:xfrm>
        </p:spPr>
        <p:txBody>
          <a:bodyPr>
            <a:normAutofit lnSpcReduction="10000"/>
          </a:bodyPr>
          <a:lstStyle/>
          <a:p>
            <a:r>
              <a:rPr lang="en-US" sz="4000" dirty="0"/>
              <a:t>A chemical reaction is a rearrangement of atoms, from different elements or compounds,  to form new substances.</a:t>
            </a:r>
          </a:p>
          <a:p>
            <a:r>
              <a:rPr lang="en-US" sz="4000" dirty="0"/>
              <a:t>No atoms are created or destroyed in this process, only rearranged to form new compounds.</a:t>
            </a:r>
          </a:p>
        </p:txBody>
      </p:sp>
    </p:spTree>
    <p:extLst>
      <p:ext uri="{BB962C8B-B14F-4D97-AF65-F5344CB8AC3E}">
        <p14:creationId xmlns:p14="http://schemas.microsoft.com/office/powerpoint/2010/main" val="40876718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790152"/>
          </a:xfrm>
        </p:spPr>
        <p:txBody>
          <a:bodyPr/>
          <a:lstStyle/>
          <a:p>
            <a:r>
              <a:rPr lang="en-US" dirty="0"/>
              <a:t>Chemical reactions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408670"/>
            <a:ext cx="9905999" cy="4382531"/>
          </a:xfrm>
        </p:spPr>
        <p:txBody>
          <a:bodyPr>
            <a:normAutofit/>
          </a:bodyPr>
          <a:lstStyle/>
          <a:p>
            <a:r>
              <a:rPr lang="en-US" sz="4000" dirty="0"/>
              <a:t>The Law of Conservation of Mass</a:t>
            </a:r>
          </a:p>
          <a:p>
            <a:pPr lvl="1"/>
            <a:r>
              <a:rPr lang="en-US" sz="3600" dirty="0"/>
              <a:t>Matter cannot be created or destroyed in an isolated system.</a:t>
            </a:r>
          </a:p>
          <a:p>
            <a:pPr lvl="1"/>
            <a:r>
              <a:rPr lang="en-US" sz="3600" dirty="0"/>
              <a:t>In a chemical change, atoms from the reactants are rearranged to form products. No new atoms are created or destroyed.</a:t>
            </a:r>
          </a:p>
          <a:p>
            <a:pPr lvl="1"/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3122811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814866"/>
          </a:xfrm>
        </p:spPr>
        <p:txBody>
          <a:bodyPr/>
          <a:lstStyle/>
          <a:p>
            <a:r>
              <a:rPr lang="en-US" dirty="0"/>
              <a:t>Chemical reactions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433384"/>
            <a:ext cx="9905999" cy="4357817"/>
          </a:xfrm>
        </p:spPr>
        <p:txBody>
          <a:bodyPr>
            <a:normAutofit fontScale="92500" lnSpcReduction="10000"/>
          </a:bodyPr>
          <a:lstStyle/>
          <a:p>
            <a:r>
              <a:rPr lang="en-US" sz="3600" dirty="0"/>
              <a:t>Because no atoms can be created or destroyed, there must be enough atoms/molecules present in order to react.</a:t>
            </a:r>
          </a:p>
          <a:p>
            <a:r>
              <a:rPr lang="en-US" sz="3600" dirty="0"/>
              <a:t>In the first reaction, we would have a left over oxygen atom.</a:t>
            </a:r>
          </a:p>
          <a:p>
            <a:r>
              <a:rPr lang="en-US" sz="3600" dirty="0"/>
              <a:t>We add an extra H</a:t>
            </a:r>
            <a:r>
              <a:rPr lang="en-US" sz="3600" baseline="-25000" dirty="0"/>
              <a:t>2</a:t>
            </a:r>
            <a:r>
              <a:rPr lang="en-US" sz="3600" dirty="0"/>
              <a:t> molecule</a:t>
            </a:r>
          </a:p>
          <a:p>
            <a:r>
              <a:rPr lang="en-US" sz="3600" dirty="0"/>
              <a:t>So that every atom is being used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2325" y="4543425"/>
            <a:ext cx="5019675" cy="2314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3122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832</TotalTime>
  <Words>1311</Words>
  <Application>Microsoft Office PowerPoint</Application>
  <PresentationFormat>Widescreen</PresentationFormat>
  <Paragraphs>200</Paragraphs>
  <Slides>41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7" baseType="lpstr">
      <vt:lpstr>Arial</vt:lpstr>
      <vt:lpstr>Calibri</vt:lpstr>
      <vt:lpstr>Trebuchet MS</vt:lpstr>
      <vt:lpstr>Tw Cen MT</vt:lpstr>
      <vt:lpstr>Wingdings</vt:lpstr>
      <vt:lpstr>Circuit</vt:lpstr>
      <vt:lpstr>Chemical reactions</vt:lpstr>
      <vt:lpstr>Bell work 11-21-16</vt:lpstr>
      <vt:lpstr>CHEMICAL REACTIONs</vt:lpstr>
      <vt:lpstr>cLOSURE</vt:lpstr>
      <vt:lpstr>Bell Work 11-22-16</vt:lpstr>
      <vt:lpstr>Bellwork 11-23-16</vt:lpstr>
      <vt:lpstr>Chemical reactions</vt:lpstr>
      <vt:lpstr>Chemical reactions</vt:lpstr>
      <vt:lpstr>Chemical reactions</vt:lpstr>
      <vt:lpstr>Chemical reactions</vt:lpstr>
      <vt:lpstr>Chemical reactions</vt:lpstr>
      <vt:lpstr>Practice</vt:lpstr>
      <vt:lpstr>Closure</vt:lpstr>
      <vt:lpstr>BELLWORK 11-28-16</vt:lpstr>
      <vt:lpstr>Objectives</vt:lpstr>
      <vt:lpstr>Balancing chemical equations</vt:lpstr>
      <vt:lpstr>Balancing chemical equations</vt:lpstr>
      <vt:lpstr>Balancing chemical equations</vt:lpstr>
      <vt:lpstr>Balancing chemical equations</vt:lpstr>
      <vt:lpstr>Balancing chemical reactions</vt:lpstr>
      <vt:lpstr>Types of chemical reactions</vt:lpstr>
      <vt:lpstr>Bell work 11-29-16</vt:lpstr>
      <vt:lpstr>synthesis</vt:lpstr>
      <vt:lpstr>Synthesis </vt:lpstr>
      <vt:lpstr>Practice</vt:lpstr>
      <vt:lpstr>decomposition</vt:lpstr>
      <vt:lpstr>decomposition</vt:lpstr>
      <vt:lpstr>Decomposition exceptions</vt:lpstr>
      <vt:lpstr>Practice</vt:lpstr>
      <vt:lpstr>Single replacement</vt:lpstr>
      <vt:lpstr>Single replacement</vt:lpstr>
      <vt:lpstr>practice</vt:lpstr>
      <vt:lpstr>Double displacement</vt:lpstr>
      <vt:lpstr>Double displacement</vt:lpstr>
      <vt:lpstr>practice</vt:lpstr>
      <vt:lpstr>combustion</vt:lpstr>
      <vt:lpstr>combustion</vt:lpstr>
      <vt:lpstr>combustion</vt:lpstr>
      <vt:lpstr>Practice</vt:lpstr>
      <vt:lpstr>Bellwork 11-30-16</vt:lpstr>
      <vt:lpstr>ONLINE QUIZZES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Chemical reactions</dc:title>
  <dc:creator>theinz89@gmail.com</dc:creator>
  <cp:lastModifiedBy>theinz89@gmail.com</cp:lastModifiedBy>
  <cp:revision>66</cp:revision>
  <dcterms:created xsi:type="dcterms:W3CDTF">2016-11-21T01:26:39Z</dcterms:created>
  <dcterms:modified xsi:type="dcterms:W3CDTF">2016-11-30T07:45:56Z</dcterms:modified>
</cp:coreProperties>
</file>